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6" r:id="rId4"/>
    <p:sldId id="259" r:id="rId5"/>
    <p:sldId id="260" r:id="rId6"/>
    <p:sldId id="264" r:id="rId7"/>
    <p:sldId id="270" r:id="rId8"/>
    <p:sldId id="268" r:id="rId9"/>
    <p:sldId id="261" r:id="rId10"/>
    <p:sldId id="265" r:id="rId11"/>
    <p:sldId id="269" r:id="rId12"/>
    <p:sldId id="267" r:id="rId13"/>
    <p:sldId id="262" r:id="rId14"/>
    <p:sldId id="263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88924" autoAdjust="0"/>
  </p:normalViewPr>
  <p:slideViewPr>
    <p:cSldViewPr snapToGrid="0">
      <p:cViewPr varScale="1">
        <p:scale>
          <a:sx n="98" d="100"/>
          <a:sy n="98" d="100"/>
        </p:scale>
        <p:origin x="11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63C95C-C67E-46A7-96AC-233E2ACB284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5C96EFD-856D-4FA6-B410-51711FED1495}">
      <dgm:prSet phldrT="[Text]"/>
      <dgm:spPr/>
      <dgm:t>
        <a:bodyPr/>
        <a:lstStyle/>
        <a:p>
          <a:r>
            <a:rPr lang="en-US" dirty="0"/>
            <a:t>VEGF signaling protein</a:t>
          </a:r>
        </a:p>
      </dgm:t>
    </dgm:pt>
    <dgm:pt modelId="{19340519-D8B1-410C-A430-D9B1EBC944FD}" type="parTrans" cxnId="{0176F23D-FA03-4055-9841-B2EC1CA6325E}">
      <dgm:prSet/>
      <dgm:spPr/>
      <dgm:t>
        <a:bodyPr/>
        <a:lstStyle/>
        <a:p>
          <a:endParaRPr lang="en-US"/>
        </a:p>
      </dgm:t>
    </dgm:pt>
    <dgm:pt modelId="{5B4566CE-103E-4548-A103-F727340A0C48}" type="sibTrans" cxnId="{0176F23D-FA03-4055-9841-B2EC1CA6325E}">
      <dgm:prSet/>
      <dgm:spPr/>
      <dgm:t>
        <a:bodyPr/>
        <a:lstStyle/>
        <a:p>
          <a:endParaRPr lang="en-US"/>
        </a:p>
      </dgm:t>
    </dgm:pt>
    <dgm:pt modelId="{D5EABF41-F9A3-4D23-B9A5-E4BEC979D0EF}">
      <dgm:prSet phldrT="[Text]"/>
      <dgm:spPr/>
      <dgm:t>
        <a:bodyPr/>
        <a:lstStyle/>
        <a:p>
          <a:r>
            <a:rPr lang="en-US" dirty="0"/>
            <a:t>VEGF receptor</a:t>
          </a:r>
        </a:p>
      </dgm:t>
    </dgm:pt>
    <dgm:pt modelId="{16BE1C51-5A8B-4148-852D-E0077994017B}" type="parTrans" cxnId="{C93A67B0-E0BC-4ED5-A0EA-635985D9AA0B}">
      <dgm:prSet/>
      <dgm:spPr/>
      <dgm:t>
        <a:bodyPr/>
        <a:lstStyle/>
        <a:p>
          <a:endParaRPr lang="en-US"/>
        </a:p>
      </dgm:t>
    </dgm:pt>
    <dgm:pt modelId="{C11F10A2-D5E1-4D98-BB31-054B518260B8}" type="sibTrans" cxnId="{C93A67B0-E0BC-4ED5-A0EA-635985D9AA0B}">
      <dgm:prSet/>
      <dgm:spPr/>
      <dgm:t>
        <a:bodyPr/>
        <a:lstStyle/>
        <a:p>
          <a:endParaRPr lang="en-US"/>
        </a:p>
      </dgm:t>
    </dgm:pt>
    <dgm:pt modelId="{B8B62BE2-F76E-41A1-ADF9-1BBE9F5633A1}">
      <dgm:prSet phldrT="[Text]"/>
      <dgm:spPr/>
      <dgm:t>
        <a:bodyPr/>
        <a:lstStyle/>
        <a:p>
          <a:r>
            <a:rPr lang="en-US" dirty="0"/>
            <a:t>Stimulation of </a:t>
          </a:r>
          <a:r>
            <a:rPr lang="en-US" dirty="0" err="1"/>
            <a:t>vasculogenesis</a:t>
          </a:r>
          <a:r>
            <a:rPr lang="en-US" dirty="0"/>
            <a:t> and Angiogenesis</a:t>
          </a:r>
        </a:p>
      </dgm:t>
    </dgm:pt>
    <dgm:pt modelId="{DB180CAE-FEF6-40DB-ADF2-F8BBBF5EE896}" type="parTrans" cxnId="{105D1D65-65F5-4CD3-94D4-4AAF9CA62A0F}">
      <dgm:prSet/>
      <dgm:spPr/>
      <dgm:t>
        <a:bodyPr/>
        <a:lstStyle/>
        <a:p>
          <a:endParaRPr lang="en-US"/>
        </a:p>
      </dgm:t>
    </dgm:pt>
    <dgm:pt modelId="{BE91AE28-2C48-4ED7-8E86-468036A5B7B3}" type="sibTrans" cxnId="{105D1D65-65F5-4CD3-94D4-4AAF9CA62A0F}">
      <dgm:prSet/>
      <dgm:spPr/>
      <dgm:t>
        <a:bodyPr/>
        <a:lstStyle/>
        <a:p>
          <a:endParaRPr lang="en-US"/>
        </a:p>
      </dgm:t>
    </dgm:pt>
    <dgm:pt modelId="{7DE1C7EC-825A-4A41-824B-1DC66825D5EE}" type="pres">
      <dgm:prSet presAssocID="{7963C95C-C67E-46A7-96AC-233E2ACB2843}" presName="Name0" presStyleCnt="0">
        <dgm:presLayoutVars>
          <dgm:dir/>
          <dgm:animLvl val="lvl"/>
          <dgm:resizeHandles val="exact"/>
        </dgm:presLayoutVars>
      </dgm:prSet>
      <dgm:spPr/>
    </dgm:pt>
    <dgm:pt modelId="{69A59CAB-CE1F-42E5-9F65-3CD10C7FC835}" type="pres">
      <dgm:prSet presAssocID="{55C96EFD-856D-4FA6-B410-51711FED149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34A3218-56DA-459B-AE2F-4CA79B13D28E}" type="pres">
      <dgm:prSet presAssocID="{5B4566CE-103E-4548-A103-F727340A0C48}" presName="parTxOnlySpace" presStyleCnt="0"/>
      <dgm:spPr/>
    </dgm:pt>
    <dgm:pt modelId="{B82AE53D-F518-4959-8AC8-0877C7073706}" type="pres">
      <dgm:prSet presAssocID="{D5EABF41-F9A3-4D23-B9A5-E4BEC979D0EF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50FD452B-EB17-4C59-89A4-D519F7CE523E}" type="pres">
      <dgm:prSet presAssocID="{C11F10A2-D5E1-4D98-BB31-054B518260B8}" presName="parTxOnlySpace" presStyleCnt="0"/>
      <dgm:spPr/>
    </dgm:pt>
    <dgm:pt modelId="{EA60B3D3-1FFC-4284-9B15-0D3596E31522}" type="pres">
      <dgm:prSet presAssocID="{B8B62BE2-F76E-41A1-ADF9-1BBE9F5633A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45FF301F-2054-4237-B16C-43C549BDC315}" type="presOf" srcId="{D5EABF41-F9A3-4D23-B9A5-E4BEC979D0EF}" destId="{B82AE53D-F518-4959-8AC8-0877C7073706}" srcOrd="0" destOrd="0" presId="urn:microsoft.com/office/officeart/2005/8/layout/chevron1"/>
    <dgm:cxn modelId="{0176F23D-FA03-4055-9841-B2EC1CA6325E}" srcId="{7963C95C-C67E-46A7-96AC-233E2ACB2843}" destId="{55C96EFD-856D-4FA6-B410-51711FED1495}" srcOrd="0" destOrd="0" parTransId="{19340519-D8B1-410C-A430-D9B1EBC944FD}" sibTransId="{5B4566CE-103E-4548-A103-F727340A0C48}"/>
    <dgm:cxn modelId="{5246AB41-9DD2-4B81-9287-8916695C7AC6}" type="presOf" srcId="{B8B62BE2-F76E-41A1-ADF9-1BBE9F5633A1}" destId="{EA60B3D3-1FFC-4284-9B15-0D3596E31522}" srcOrd="0" destOrd="0" presId="urn:microsoft.com/office/officeart/2005/8/layout/chevron1"/>
    <dgm:cxn modelId="{105D1D65-65F5-4CD3-94D4-4AAF9CA62A0F}" srcId="{7963C95C-C67E-46A7-96AC-233E2ACB2843}" destId="{B8B62BE2-F76E-41A1-ADF9-1BBE9F5633A1}" srcOrd="2" destOrd="0" parTransId="{DB180CAE-FEF6-40DB-ADF2-F8BBBF5EE896}" sibTransId="{BE91AE28-2C48-4ED7-8E86-468036A5B7B3}"/>
    <dgm:cxn modelId="{AC60198F-E7A5-4D43-877B-9CC4FFFAC510}" type="presOf" srcId="{55C96EFD-856D-4FA6-B410-51711FED1495}" destId="{69A59CAB-CE1F-42E5-9F65-3CD10C7FC835}" srcOrd="0" destOrd="0" presId="urn:microsoft.com/office/officeart/2005/8/layout/chevron1"/>
    <dgm:cxn modelId="{C93A67B0-E0BC-4ED5-A0EA-635985D9AA0B}" srcId="{7963C95C-C67E-46A7-96AC-233E2ACB2843}" destId="{D5EABF41-F9A3-4D23-B9A5-E4BEC979D0EF}" srcOrd="1" destOrd="0" parTransId="{16BE1C51-5A8B-4148-852D-E0077994017B}" sibTransId="{C11F10A2-D5E1-4D98-BB31-054B518260B8}"/>
    <dgm:cxn modelId="{6DBA96EB-1AB4-4923-AE2A-9149A4B22345}" type="presOf" srcId="{7963C95C-C67E-46A7-96AC-233E2ACB2843}" destId="{7DE1C7EC-825A-4A41-824B-1DC66825D5EE}" srcOrd="0" destOrd="0" presId="urn:microsoft.com/office/officeart/2005/8/layout/chevron1"/>
    <dgm:cxn modelId="{6A8694E2-C299-4D49-A65A-5BC446A494F6}" type="presParOf" srcId="{7DE1C7EC-825A-4A41-824B-1DC66825D5EE}" destId="{69A59CAB-CE1F-42E5-9F65-3CD10C7FC835}" srcOrd="0" destOrd="0" presId="urn:microsoft.com/office/officeart/2005/8/layout/chevron1"/>
    <dgm:cxn modelId="{BA57BDB9-F1A5-4129-85E2-58E8EABB5E55}" type="presParOf" srcId="{7DE1C7EC-825A-4A41-824B-1DC66825D5EE}" destId="{334A3218-56DA-459B-AE2F-4CA79B13D28E}" srcOrd="1" destOrd="0" presId="urn:microsoft.com/office/officeart/2005/8/layout/chevron1"/>
    <dgm:cxn modelId="{66132AB8-A429-4B4C-B808-4C1081AC8A38}" type="presParOf" srcId="{7DE1C7EC-825A-4A41-824B-1DC66825D5EE}" destId="{B82AE53D-F518-4959-8AC8-0877C7073706}" srcOrd="2" destOrd="0" presId="urn:microsoft.com/office/officeart/2005/8/layout/chevron1"/>
    <dgm:cxn modelId="{B9CCED6C-9E95-488A-B8E7-516ABA8550A9}" type="presParOf" srcId="{7DE1C7EC-825A-4A41-824B-1DC66825D5EE}" destId="{50FD452B-EB17-4C59-89A4-D519F7CE523E}" srcOrd="3" destOrd="0" presId="urn:microsoft.com/office/officeart/2005/8/layout/chevron1"/>
    <dgm:cxn modelId="{A4BB0856-54A2-4DB1-A5A0-06B8BAAC0D53}" type="presParOf" srcId="{7DE1C7EC-825A-4A41-824B-1DC66825D5EE}" destId="{EA60B3D3-1FFC-4284-9B15-0D3596E31522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A59CAB-CE1F-42E5-9F65-3CD10C7FC835}">
      <dsp:nvSpPr>
        <dsp:cNvPr id="0" name=""/>
        <dsp:cNvSpPr/>
      </dsp:nvSpPr>
      <dsp:spPr>
        <a:xfrm>
          <a:off x="1718" y="244016"/>
          <a:ext cx="2093826" cy="8375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VEGF signaling protein</a:t>
          </a:r>
        </a:p>
      </dsp:txBody>
      <dsp:txXfrm>
        <a:off x="420483" y="244016"/>
        <a:ext cx="1256296" cy="837530"/>
      </dsp:txXfrm>
    </dsp:sp>
    <dsp:sp modelId="{B82AE53D-F518-4959-8AC8-0877C7073706}">
      <dsp:nvSpPr>
        <dsp:cNvPr id="0" name=""/>
        <dsp:cNvSpPr/>
      </dsp:nvSpPr>
      <dsp:spPr>
        <a:xfrm>
          <a:off x="1886162" y="244016"/>
          <a:ext cx="2093826" cy="8375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VEGF receptor</a:t>
          </a:r>
        </a:p>
      </dsp:txBody>
      <dsp:txXfrm>
        <a:off x="2304927" y="244016"/>
        <a:ext cx="1256296" cy="837530"/>
      </dsp:txXfrm>
    </dsp:sp>
    <dsp:sp modelId="{EA60B3D3-1FFC-4284-9B15-0D3596E31522}">
      <dsp:nvSpPr>
        <dsp:cNvPr id="0" name=""/>
        <dsp:cNvSpPr/>
      </dsp:nvSpPr>
      <dsp:spPr>
        <a:xfrm>
          <a:off x="3770606" y="244016"/>
          <a:ext cx="2093826" cy="83753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Stimulation of </a:t>
          </a:r>
          <a:r>
            <a:rPr lang="en-US" sz="1400" kern="1200" dirty="0" err="1"/>
            <a:t>vasculogenesis</a:t>
          </a:r>
          <a:r>
            <a:rPr lang="en-US" sz="1400" kern="1200" dirty="0"/>
            <a:t> and Angiogenesis</a:t>
          </a:r>
        </a:p>
      </dsp:txBody>
      <dsp:txXfrm>
        <a:off x="4189371" y="244016"/>
        <a:ext cx="1256296" cy="837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952CE0-4413-4C7C-AAE8-F05D47ED7396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481800-1931-4476-A74D-586EF5CF17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61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81800-1931-4476-A74D-586EF5CF17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8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81800-1931-4476-A74D-586EF5CF17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05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481800-1931-4476-A74D-586EF5CF17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1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51F70-60DF-453E-9467-DFFC5E3F21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A9F410-E61A-4971-A936-5B5474AB5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BD00DC-D0C2-41FE-88B4-DEFB0F9BF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51F24-B42B-4A37-9E38-8D3298846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93264-8DBD-4A16-B75E-A7A42753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79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22F9D-F44C-4414-9F76-32A9FFE3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5D904-F1F5-40E8-A2BC-3038AE7D06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DF77E-E590-4334-8F86-C6B3847D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5FA43-9320-4AEC-B25D-9BCFD83BA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DD8CAC-76A7-44A7-A7F6-8CFFD0A1B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35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D73F05-C1CF-49DC-B9C9-044164FEC1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308306-A672-4F60-9064-D93D5A058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834ED0-76AF-41F8-A331-A4D21E0BF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85596-6F7F-48A3-99F3-0DD3DEF83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7885D-7657-4FA5-9DE8-7EE6BCC0C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96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BD03-3FE4-4048-80DB-9FC7309C3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10053-8934-4587-B2C3-A032E50A8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2DF3F-5536-4662-A852-29465DC5F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894B8F-1F32-43D9-8E45-AF58AF093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E1AB7D-9E25-4612-9B51-BA5A563F5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82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42EA8-FC3A-4F6A-9A17-316E4135C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F36E8-7C34-4BD9-9974-09F87660F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74DA7-0814-4861-96A6-44A76FAAE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0C6E9-02AC-4996-9C3C-BE4F5FC74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11B579-FE51-4B89-BA65-CEAF05BF2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452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C6FE8-237A-4965-ABAA-119EF053D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20257-B96E-4234-95DF-6EBE5104CB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05FCD8-1169-44EE-A276-8DE31776E8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0B8517-9BDF-4548-82DF-24438D59E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AD0949-D351-4367-8AE4-74E188E30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65810C-D9CF-40B1-8780-4AF377600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82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7B93C-87F2-40C5-9773-BADD0853E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F9FD6E-5181-43FD-94B2-6AA6E92CC4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762E3C-0BCB-4774-8A81-11F177ED5D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70697F-8771-452C-B823-3242C0B8EF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4C572F-BE6A-4A4B-901B-58A04734C2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EFAC67-9CF6-4C6F-A656-0DA0187A0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CB87A2-6709-4B4A-9A3B-023F0095E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D49418-F758-4C7C-A71F-67AFC96D2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255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6686A-3668-474C-9AF5-EBD29647C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378A3D-1C96-451A-BB3E-7299C7A47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9EFBF1-5650-482A-AEA9-06A505DB6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1169AE-DB80-4032-8200-A83293F87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10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2D4F58-7A05-4D93-8D7C-6F9387549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79A904-D4AB-466E-818D-C7E267AA8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7D93FA-22E7-4BB9-8DE4-34C0FE9C2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4541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7EC42-7665-4115-9D29-B12775A31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8CFE0-EAA4-4E0A-A288-235352A88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493B2-45FB-41FA-927E-DE23C38530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F99E3-F3B1-4798-9220-986A84A7D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3D8C1F-0F09-40AD-8C97-25F4FB629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D01B1-1E88-4416-A97E-48A07499A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62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12F02-8C09-4F83-AECF-0FDA7C21F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E1A9B6-2598-48D5-8F9A-B2373858A6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15C6F9-5888-4B58-BA3F-F8D71009C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03D835-8B96-47BC-8FE4-01662E868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4F37C9-6373-4852-8664-2F1086C7F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A4D029-59D2-4EF2-8ED5-F3AD91642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26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FC9A7B-BB79-46D4-A9E7-C6A67D8A1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459C3-7DFD-4E0C-AB7F-0F00680B8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43943-9F4D-4DA3-B334-3929C01A2B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B23E7-0098-4BEF-8623-B963D158EECF}" type="datetimeFigureOut">
              <a:rPr lang="en-US" smtClean="0"/>
              <a:t>9/20/23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4E9CA-26F5-4E83-84E5-E394F8A88F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72CF6C-FC4C-42D3-822D-F01326BBFE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0FFDAF-FEC7-4BBD-A915-E5E8B711E3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914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8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microsoft.com/office/2007/relationships/hdphoto" Target="../media/hdphoto1.wdp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4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19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8.png"/><Relationship Id="rId11" Type="http://schemas.openxmlformats.org/officeDocument/2006/relationships/image" Target="../media/image2.png"/><Relationship Id="rId5" Type="http://schemas.openxmlformats.org/officeDocument/2006/relationships/image" Target="../media/image17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hyperlink" Target="https://en.wikipedia.org/wiki/%CE%91v%CE%B23" TargetMode="External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diagramLayout" Target="../diagrams/layout1.xml"/><Relationship Id="rId11" Type="http://schemas.openxmlformats.org/officeDocument/2006/relationships/image" Target="../media/image2.png"/><Relationship Id="rId5" Type="http://schemas.openxmlformats.org/officeDocument/2006/relationships/diagramData" Target="../diagrams/data1.xml"/><Relationship Id="rId10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7FFDCDDC-5231-4584-BB0D-89057A6AB3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D35CE6-56E6-4BE4-B4FA-B733F04963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026" y="0"/>
            <a:ext cx="12351026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78054-32B8-4960-9957-2AF5C38612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1304" y="2235199"/>
            <a:ext cx="5327374" cy="2387600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Vascular Endothelial Growth Factor (VEGF)</a:t>
            </a:r>
            <a:b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B551D9-B7E8-4492-8320-CDBB8A39BCD1}"/>
              </a:ext>
            </a:extLst>
          </p:cNvPr>
          <p:cNvSpPr txBox="1"/>
          <p:nvPr/>
        </p:nvSpPr>
        <p:spPr>
          <a:xfrm>
            <a:off x="530086" y="4161134"/>
            <a:ext cx="4929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Professor: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Dr.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T.minaii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Presenters: </a:t>
            </a:r>
          </a:p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Sina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Abedini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Mahroo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Hajimehdi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941587E0">
            <a:hlinkClick r:id="" action="ppaction://media"/>
            <a:extLst>
              <a:ext uri="{FF2B5EF4-FFF2-40B4-BE49-F238E27FC236}">
                <a16:creationId xmlns:a16="http://schemas.microsoft.com/office/drawing/2014/main" id="{E35232CD-B2C2-424D-83F5-5BFCE156D7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58400" y="50965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16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16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21539E-023D-4250-B470-EDB440ABE0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0935" y="90200"/>
            <a:ext cx="4192676" cy="25527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1891B37C-9F9A-43FE-8540-1F7AE6E92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017" y="2911951"/>
            <a:ext cx="4192676" cy="3946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458BBC5-E317-40EE-979D-911CAE8F87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109844" y="-1167116"/>
            <a:ext cx="4194412" cy="323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E733BC-D0D1-4E72-8F3C-165E1C097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Receptor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64C3B0-8AD2-4F0C-AD74-441225708693}"/>
              </a:ext>
            </a:extLst>
          </p:cNvPr>
          <p:cNvSpPr txBox="1"/>
          <p:nvPr/>
        </p:nvSpPr>
        <p:spPr>
          <a:xfrm>
            <a:off x="443495" y="2257298"/>
            <a:ext cx="529363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main subtypes of VEGFR, numbered 1, 2 and 3. Also, they may be membrane-bound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mbVEGFR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or soluble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sVEGFR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depending on alternative splicing.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0A774A-B049-499D-BFDE-2C1003C4C0D5}"/>
              </a:ext>
            </a:extLst>
          </p:cNvPr>
          <p:cNvSpPr txBox="1"/>
          <p:nvPr/>
        </p:nvSpPr>
        <p:spPr>
          <a:xfrm>
            <a:off x="443495" y="3527714"/>
            <a:ext cx="665186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VEGF receptors have an extracellular portion consisting of 7 immunoglobulin-like domains, a single transmembrane spanning region, and an intracellular portion containing a split tyrosine-kinase domain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VEGF-A binds to VEGFR-1 (Flt-1) and VEGFR-2 (KDR/Flk-1).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VEGFR-2 appears to mediate almost all of the known cellular responses to VEGF.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BF32D3-4E76-4707-ADE8-2DA0C14EA200}"/>
              </a:ext>
            </a:extLst>
          </p:cNvPr>
          <p:cNvSpPr txBox="1"/>
          <p:nvPr/>
        </p:nvSpPr>
        <p:spPr>
          <a:xfrm>
            <a:off x="443495" y="6121469"/>
            <a:ext cx="6835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VEGF-C and VEGF-D, but not VEGF-A, are ligands for a third receptor (VEGFR-3/Flt4), which mediates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lymphangiogenesis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cxnSp>
        <p:nvCxnSpPr>
          <p:cNvPr id="15" name="Google Shape;402;p21">
            <a:extLst>
              <a:ext uri="{FF2B5EF4-FFF2-40B4-BE49-F238E27FC236}">
                <a16:creationId xmlns:a16="http://schemas.microsoft.com/office/drawing/2014/main" id="{0C480CD3-B39A-4010-9834-A1A9F860BE9F}"/>
              </a:ext>
            </a:extLst>
          </p:cNvPr>
          <p:cNvCxnSpPr/>
          <p:nvPr/>
        </p:nvCxnSpPr>
        <p:spPr>
          <a:xfrm flipH="1" flipV="1">
            <a:off x="-210068" y="5749536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404;p21">
            <a:extLst>
              <a:ext uri="{FF2B5EF4-FFF2-40B4-BE49-F238E27FC236}">
                <a16:creationId xmlns:a16="http://schemas.microsoft.com/office/drawing/2014/main" id="{3DCED3B9-D56A-4A2A-9D4B-515C9BF41898}"/>
              </a:ext>
            </a:extLst>
          </p:cNvPr>
          <p:cNvCxnSpPr/>
          <p:nvPr/>
        </p:nvCxnSpPr>
        <p:spPr>
          <a:xfrm flipV="1">
            <a:off x="-206863" y="2541399"/>
            <a:ext cx="463050" cy="3232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405;p21">
            <a:extLst>
              <a:ext uri="{FF2B5EF4-FFF2-40B4-BE49-F238E27FC236}">
                <a16:creationId xmlns:a16="http://schemas.microsoft.com/office/drawing/2014/main" id="{14374816-4BFD-4A3A-BFAB-624871D12F00}"/>
              </a:ext>
            </a:extLst>
          </p:cNvPr>
          <p:cNvCxnSpPr/>
          <p:nvPr/>
        </p:nvCxnSpPr>
        <p:spPr>
          <a:xfrm flipH="1" flipV="1">
            <a:off x="-249504" y="5090029"/>
            <a:ext cx="463050" cy="11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397;p21">
            <a:extLst>
              <a:ext uri="{FF2B5EF4-FFF2-40B4-BE49-F238E27FC236}">
                <a16:creationId xmlns:a16="http://schemas.microsoft.com/office/drawing/2014/main" id="{06D71190-61D6-4F89-949D-7C860A0A4FEE}"/>
              </a:ext>
            </a:extLst>
          </p:cNvPr>
          <p:cNvSpPr/>
          <p:nvPr/>
        </p:nvSpPr>
        <p:spPr>
          <a:xfrm>
            <a:off x="84082" y="4938111"/>
            <a:ext cx="344209" cy="303837"/>
          </a:xfrm>
          <a:prstGeom prst="rect">
            <a:avLst/>
          </a:prstGeom>
          <a:solidFill>
            <a:srgbClr val="E94B86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97;p21">
            <a:extLst>
              <a:ext uri="{FF2B5EF4-FFF2-40B4-BE49-F238E27FC236}">
                <a16:creationId xmlns:a16="http://schemas.microsoft.com/office/drawing/2014/main" id="{0E00BC4F-F6C6-4C48-897A-B9248E232FBC}"/>
              </a:ext>
            </a:extLst>
          </p:cNvPr>
          <p:cNvSpPr/>
          <p:nvPr/>
        </p:nvSpPr>
        <p:spPr>
          <a:xfrm>
            <a:off x="99286" y="5582175"/>
            <a:ext cx="344209" cy="303837"/>
          </a:xfrm>
          <a:prstGeom prst="rect">
            <a:avLst/>
          </a:prstGeom>
          <a:solidFill>
            <a:srgbClr val="FE77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97;p21">
            <a:extLst>
              <a:ext uri="{FF2B5EF4-FFF2-40B4-BE49-F238E27FC236}">
                <a16:creationId xmlns:a16="http://schemas.microsoft.com/office/drawing/2014/main" id="{DAE40657-46AB-4DF2-B6FA-B8A6F7476A80}"/>
              </a:ext>
            </a:extLst>
          </p:cNvPr>
          <p:cNvSpPr/>
          <p:nvPr/>
        </p:nvSpPr>
        <p:spPr>
          <a:xfrm>
            <a:off x="99286" y="2389480"/>
            <a:ext cx="344209" cy="303837"/>
          </a:xfrm>
          <a:prstGeom prst="rect">
            <a:avLst/>
          </a:prstGeom>
          <a:solidFill>
            <a:srgbClr val="ECB004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" name="Google Shape;402;p21">
            <a:extLst>
              <a:ext uri="{FF2B5EF4-FFF2-40B4-BE49-F238E27FC236}">
                <a16:creationId xmlns:a16="http://schemas.microsoft.com/office/drawing/2014/main" id="{9EDDAD4A-DAD3-4681-AF6A-3F1F6053B95E}"/>
              </a:ext>
            </a:extLst>
          </p:cNvPr>
          <p:cNvCxnSpPr/>
          <p:nvPr/>
        </p:nvCxnSpPr>
        <p:spPr>
          <a:xfrm flipH="1" flipV="1">
            <a:off x="-195526" y="3776906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397;p21">
            <a:extLst>
              <a:ext uri="{FF2B5EF4-FFF2-40B4-BE49-F238E27FC236}">
                <a16:creationId xmlns:a16="http://schemas.microsoft.com/office/drawing/2014/main" id="{89B2ED29-966B-4358-81D3-0D48572895B4}"/>
              </a:ext>
            </a:extLst>
          </p:cNvPr>
          <p:cNvSpPr/>
          <p:nvPr/>
        </p:nvSpPr>
        <p:spPr>
          <a:xfrm>
            <a:off x="113828" y="3609545"/>
            <a:ext cx="344209" cy="303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3" name="Google Shape;402;p21">
            <a:extLst>
              <a:ext uri="{FF2B5EF4-FFF2-40B4-BE49-F238E27FC236}">
                <a16:creationId xmlns:a16="http://schemas.microsoft.com/office/drawing/2014/main" id="{72C4CE5D-0000-433B-B8B3-992C868C5301}"/>
              </a:ext>
            </a:extLst>
          </p:cNvPr>
          <p:cNvCxnSpPr/>
          <p:nvPr/>
        </p:nvCxnSpPr>
        <p:spPr>
          <a:xfrm flipH="1" flipV="1">
            <a:off x="-194172" y="6409042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397;p21">
            <a:extLst>
              <a:ext uri="{FF2B5EF4-FFF2-40B4-BE49-F238E27FC236}">
                <a16:creationId xmlns:a16="http://schemas.microsoft.com/office/drawing/2014/main" id="{5A7B459F-7D41-4BD5-BA11-37D389CFC836}"/>
              </a:ext>
            </a:extLst>
          </p:cNvPr>
          <p:cNvSpPr/>
          <p:nvPr/>
        </p:nvSpPr>
        <p:spPr>
          <a:xfrm>
            <a:off x="115182" y="6241681"/>
            <a:ext cx="344209" cy="3038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FDDD9BD9">
            <a:hlinkClick r:id="" action="ppaction://media"/>
            <a:extLst>
              <a:ext uri="{FF2B5EF4-FFF2-40B4-BE49-F238E27FC236}">
                <a16:creationId xmlns:a16="http://schemas.microsoft.com/office/drawing/2014/main" id="{D168DAC2-F480-42BF-8F78-B4D0C9C68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83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98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7950-AD6F-4191-9510-8A644FF6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55" y="-114560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Roles of VEGF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F3875F-3F9A-468E-A92B-F0AC6738BD17}"/>
              </a:ext>
            </a:extLst>
          </p:cNvPr>
          <p:cNvSpPr txBox="1"/>
          <p:nvPr/>
        </p:nvSpPr>
        <p:spPr>
          <a:xfrm>
            <a:off x="448455" y="951387"/>
            <a:ext cx="815589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VEGF in the Cardiovascular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Myofibroblasts play a major role in the growth, development and repair of normal tissue and are found at the site of infarction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VEGF contributes to tissue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remodelling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at the site of infarction in an autocrine manner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8604BF-0AD1-49EE-A48A-06E4BCC1D586}"/>
              </a:ext>
            </a:extLst>
          </p:cNvPr>
          <p:cNvSpPr txBox="1"/>
          <p:nvPr/>
        </p:nvSpPr>
        <p:spPr>
          <a:xfrm>
            <a:off x="448455" y="5934670"/>
            <a:ext cx="7871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VEGF is produced by hypertrophic chondrocytes in the growth plate where it co-ordinates extracellular matrix (ECM)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remodelling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angiogenesis, and bone formation.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B45892-FAEB-463B-B0D0-ED2E33C7C08F}"/>
              </a:ext>
            </a:extLst>
          </p:cNvPr>
          <p:cNvSpPr txBox="1"/>
          <p:nvPr/>
        </p:nvSpPr>
        <p:spPr>
          <a:xfrm>
            <a:off x="448455" y="5527635"/>
            <a:ext cx="6093500" cy="407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VEGF and Its Role in Bone</a:t>
            </a:r>
            <a:endParaRPr lang="en-US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Google Shape;405;p21">
            <a:extLst>
              <a:ext uri="{FF2B5EF4-FFF2-40B4-BE49-F238E27FC236}">
                <a16:creationId xmlns:a16="http://schemas.microsoft.com/office/drawing/2014/main" id="{2063B246-FFDD-40C4-954A-85071190FD73}"/>
              </a:ext>
            </a:extLst>
          </p:cNvPr>
          <p:cNvCxnSpPr/>
          <p:nvPr/>
        </p:nvCxnSpPr>
        <p:spPr>
          <a:xfrm flipH="1" flipV="1">
            <a:off x="-205241" y="2731289"/>
            <a:ext cx="463050" cy="11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97;p21">
            <a:extLst>
              <a:ext uri="{FF2B5EF4-FFF2-40B4-BE49-F238E27FC236}">
                <a16:creationId xmlns:a16="http://schemas.microsoft.com/office/drawing/2014/main" id="{00694299-306C-4A42-95D2-63CC403FAFC0}"/>
              </a:ext>
            </a:extLst>
          </p:cNvPr>
          <p:cNvSpPr/>
          <p:nvPr/>
        </p:nvSpPr>
        <p:spPr>
          <a:xfrm>
            <a:off x="128345" y="2579371"/>
            <a:ext cx="344209" cy="303837"/>
          </a:xfrm>
          <a:prstGeom prst="rect">
            <a:avLst/>
          </a:prstGeom>
          <a:solidFill>
            <a:srgbClr val="E94B86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7" name="Google Shape;402;p21">
            <a:extLst>
              <a:ext uri="{FF2B5EF4-FFF2-40B4-BE49-F238E27FC236}">
                <a16:creationId xmlns:a16="http://schemas.microsoft.com/office/drawing/2014/main" id="{31614754-0C92-4276-8C8D-D8A688E149CE}"/>
              </a:ext>
            </a:extLst>
          </p:cNvPr>
          <p:cNvCxnSpPr/>
          <p:nvPr/>
        </p:nvCxnSpPr>
        <p:spPr>
          <a:xfrm flipH="1" flipV="1">
            <a:off x="-159452" y="1226445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397;p21">
            <a:extLst>
              <a:ext uri="{FF2B5EF4-FFF2-40B4-BE49-F238E27FC236}">
                <a16:creationId xmlns:a16="http://schemas.microsoft.com/office/drawing/2014/main" id="{C43B452A-29EC-46A9-BC2A-6AFEEBE202B1}"/>
              </a:ext>
            </a:extLst>
          </p:cNvPr>
          <p:cNvSpPr/>
          <p:nvPr/>
        </p:nvSpPr>
        <p:spPr>
          <a:xfrm>
            <a:off x="149902" y="1059084"/>
            <a:ext cx="344209" cy="303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9" name="Google Shape;402;p21">
            <a:extLst>
              <a:ext uri="{FF2B5EF4-FFF2-40B4-BE49-F238E27FC236}">
                <a16:creationId xmlns:a16="http://schemas.microsoft.com/office/drawing/2014/main" id="{415314CB-A219-48A4-AB61-D398876DD01C}"/>
              </a:ext>
            </a:extLst>
          </p:cNvPr>
          <p:cNvCxnSpPr/>
          <p:nvPr/>
        </p:nvCxnSpPr>
        <p:spPr>
          <a:xfrm flipH="1" flipV="1">
            <a:off x="-207754" y="5742927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397;p21">
            <a:extLst>
              <a:ext uri="{FF2B5EF4-FFF2-40B4-BE49-F238E27FC236}">
                <a16:creationId xmlns:a16="http://schemas.microsoft.com/office/drawing/2014/main" id="{44D1958F-28AC-4B56-9E59-1C6E1804F889}"/>
              </a:ext>
            </a:extLst>
          </p:cNvPr>
          <p:cNvSpPr/>
          <p:nvPr/>
        </p:nvSpPr>
        <p:spPr>
          <a:xfrm>
            <a:off x="101600" y="5575566"/>
            <a:ext cx="344209" cy="30383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DB35419-A1EE-4941-B5F7-20AD36406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8" t="30164" r="4444" b="26869"/>
          <a:stretch/>
        </p:blipFill>
        <p:spPr>
          <a:xfrm>
            <a:off x="8753004" y="46076"/>
            <a:ext cx="3289094" cy="294673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E9CDC4F-6072-4C1C-9A73-024246A7D8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922"/>
          <a:stretch/>
        </p:blipFill>
        <p:spPr>
          <a:xfrm>
            <a:off x="8369826" y="3887525"/>
            <a:ext cx="3087975" cy="29704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E804CF-023C-459C-9334-028B082CC1D9}"/>
              </a:ext>
            </a:extLst>
          </p:cNvPr>
          <p:cNvSpPr txBox="1"/>
          <p:nvPr/>
        </p:nvSpPr>
        <p:spPr>
          <a:xfrm>
            <a:off x="448455" y="2517289"/>
            <a:ext cx="9145249" cy="3762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VEGF and the Central Nervous System (CNS)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central nervous system (CNS) both positive (pro-migratory) and negative (anti-migratory) regulatory factors are essential for axonal guidance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Sema3A, a member of the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semaphorin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family, acts as an inhibitor of neuronal migration and induces neuronal cell death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through the neuropilin-1 receptor (NP-1)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NP-1 also acts as an additional receptor for VEGF</a:t>
            </a:r>
            <a:r>
              <a:rPr lang="en-US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165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isoform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VEGF</a:t>
            </a:r>
            <a:r>
              <a:rPr lang="en-US" sz="180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165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or anti-NP-1 antibody blocked the effect of Sema3A on undifferentiated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VEGF has a neurotrophic effect and enhances survival of Schwann cells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600" b="1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3" name="688A6006">
            <a:hlinkClick r:id="" action="ppaction://media"/>
            <a:extLst>
              <a:ext uri="{FF2B5EF4-FFF2-40B4-BE49-F238E27FC236}">
                <a16:creationId xmlns:a16="http://schemas.microsoft.com/office/drawing/2014/main" id="{42CA1EF1-38B5-4881-9DF7-6F521DFB6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690746" y="37889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22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330EB3-FDF5-4B4C-AFE8-DEC34B7074F6}"/>
              </a:ext>
            </a:extLst>
          </p:cNvPr>
          <p:cNvSpPr txBox="1"/>
          <p:nvPr/>
        </p:nvSpPr>
        <p:spPr>
          <a:xfrm>
            <a:off x="478042" y="1720840"/>
            <a:ext cx="610849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VEGF-A production can be induced in a cell that is not receiving enough oxygen.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When a cell is deficient in oxygen, it produces HIF, hypoxia-inducible factor, a transcription factor.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HIF stimulates the release of VEGF-A, among other functions (including modulation of erythropoiesis).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Circulating VEGF-A then binds to VEGF receptors on endothelial cells, triggering a tyrosine kinase pathway leading to angiogenesis.</a:t>
            </a:r>
          </a:p>
          <a:p>
            <a:endParaRPr lang="en-US" dirty="0"/>
          </a:p>
          <a:p>
            <a:r>
              <a:rPr lang="en-US" dirty="0"/>
              <a:t>The expression of angiopoietin-2 in the absence of VEGF leads to endothelial cell death and vascular regression.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E84224-361D-487A-968D-E1E1592E4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754" y="2758568"/>
            <a:ext cx="5611246" cy="4169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5667AF-3DC9-4B15-851B-024CB5C8110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836" b="31405"/>
          <a:stretch/>
        </p:blipFill>
        <p:spPr>
          <a:xfrm rot="20692785">
            <a:off x="-882606" y="-2603659"/>
            <a:ext cx="5669480" cy="47042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DB9E7B-83EE-40C0-AC9F-BC3F7B13F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573" y="-309433"/>
            <a:ext cx="10515600" cy="1325563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Oxygen sensing and expression of VEGF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66839C-F9E3-41E6-B927-EC347D8F0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30291" flipH="1">
            <a:off x="7243685" y="-2756077"/>
            <a:ext cx="6728766" cy="6858000"/>
          </a:xfrm>
          <a:prstGeom prst="rect">
            <a:avLst/>
          </a:prstGeom>
        </p:spPr>
      </p:pic>
      <p:cxnSp>
        <p:nvCxnSpPr>
          <p:cNvPr id="10" name="Google Shape;402;p21">
            <a:extLst>
              <a:ext uri="{FF2B5EF4-FFF2-40B4-BE49-F238E27FC236}">
                <a16:creationId xmlns:a16="http://schemas.microsoft.com/office/drawing/2014/main" id="{1340A1AE-8D8D-434D-A931-91C22A26B2BA}"/>
              </a:ext>
            </a:extLst>
          </p:cNvPr>
          <p:cNvCxnSpPr/>
          <p:nvPr/>
        </p:nvCxnSpPr>
        <p:spPr>
          <a:xfrm flipH="1" flipV="1">
            <a:off x="-170931" y="1933231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397;p21">
            <a:extLst>
              <a:ext uri="{FF2B5EF4-FFF2-40B4-BE49-F238E27FC236}">
                <a16:creationId xmlns:a16="http://schemas.microsoft.com/office/drawing/2014/main" id="{91FD4F6D-CAE4-4961-9C79-C5C273B4FE40}"/>
              </a:ext>
            </a:extLst>
          </p:cNvPr>
          <p:cNvSpPr/>
          <p:nvPr/>
        </p:nvSpPr>
        <p:spPr>
          <a:xfrm>
            <a:off x="138423" y="1765870"/>
            <a:ext cx="344209" cy="303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2" name="Google Shape;402;p21">
            <a:extLst>
              <a:ext uri="{FF2B5EF4-FFF2-40B4-BE49-F238E27FC236}">
                <a16:creationId xmlns:a16="http://schemas.microsoft.com/office/drawing/2014/main" id="{01FBFAB3-CE7D-4832-982A-DEBA2D54BAFA}"/>
              </a:ext>
            </a:extLst>
          </p:cNvPr>
          <p:cNvCxnSpPr/>
          <p:nvPr/>
        </p:nvCxnSpPr>
        <p:spPr>
          <a:xfrm flipH="1" flipV="1">
            <a:off x="-170930" y="4696849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397;p21">
            <a:extLst>
              <a:ext uri="{FF2B5EF4-FFF2-40B4-BE49-F238E27FC236}">
                <a16:creationId xmlns:a16="http://schemas.microsoft.com/office/drawing/2014/main" id="{D630479E-6EFF-4D64-B76C-7DE99C0E7C62}"/>
              </a:ext>
            </a:extLst>
          </p:cNvPr>
          <p:cNvSpPr/>
          <p:nvPr/>
        </p:nvSpPr>
        <p:spPr>
          <a:xfrm>
            <a:off x="138424" y="4529488"/>
            <a:ext cx="344209" cy="3038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4" name="D1DF444F">
            <a:hlinkClick r:id="" action="ppaction://media"/>
            <a:extLst>
              <a:ext uri="{FF2B5EF4-FFF2-40B4-BE49-F238E27FC236}">
                <a16:creationId xmlns:a16="http://schemas.microsoft.com/office/drawing/2014/main" id="{C34B865E-3F42-40F2-AFEA-656914611C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22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78F6235F-0205-4784-9646-443BC821C0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01336" y="-1693474"/>
            <a:ext cx="4194412" cy="323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2A3CA8-E8B7-41AC-9B86-C5F911041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55" y="-9583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 of VEGF in Disease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1FE1E8-5111-466B-8111-7186B08A92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1113" y="160228"/>
            <a:ext cx="3694632" cy="30609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CBEAA5-5BAC-4C56-B6C5-E8902B892B8D}"/>
              </a:ext>
            </a:extLst>
          </p:cNvPr>
          <p:cNvSpPr txBox="1"/>
          <p:nvPr/>
        </p:nvSpPr>
        <p:spPr>
          <a:xfrm>
            <a:off x="376255" y="1433920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Cancer: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Anti-VEGF strategies to treat cancers were designed to target the pro-angiogenic function of VEGF and thereby inhibit neovascularization.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D35E98-E0F5-4D0F-9938-5E874EE64800}"/>
              </a:ext>
            </a:extLst>
          </p:cNvPr>
          <p:cNvSpPr txBox="1"/>
          <p:nvPr/>
        </p:nvSpPr>
        <p:spPr>
          <a:xfrm>
            <a:off x="376255" y="2510252"/>
            <a:ext cx="60935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POEMS syndrome: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Elevated levels of this protein are found in patients with POEMS syndrome, also known as Crow-</a:t>
            </a:r>
            <a:r>
              <a:rPr lang="en-US" dirty="0" err="1"/>
              <a:t>Fukase</a:t>
            </a:r>
            <a:r>
              <a:rPr lang="en-US" dirty="0"/>
              <a:t> syndrome.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Allelic variants of this gene have been associated with microvascular complications of diabetes 1 (MVCD1) and atherosclerosis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8450BF-3F39-4173-8A5A-DDC1850E94A3}"/>
              </a:ext>
            </a:extLst>
          </p:cNvPr>
          <p:cNvSpPr txBox="1"/>
          <p:nvPr/>
        </p:nvSpPr>
        <p:spPr>
          <a:xfrm>
            <a:off x="376255" y="4367934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CNS</a:t>
            </a:r>
            <a:r>
              <a:rPr lang="en-US" dirty="0"/>
              <a:t>: VEGF-A and the corresponding receptors are rapidly up-regulated after traumatic injury of the central nervous system (CNS).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F723275-CF27-4613-B64A-1A271B96AB2E}"/>
              </a:ext>
            </a:extLst>
          </p:cNvPr>
          <p:cNvSpPr txBox="1"/>
          <p:nvPr/>
        </p:nvSpPr>
        <p:spPr>
          <a:xfrm>
            <a:off x="376255" y="5424080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VEGF-A is also released </a:t>
            </a:r>
            <a:r>
              <a:rPr lang="en-US" b="1" dirty="0"/>
              <a:t>in rheumatoid arthritis </a:t>
            </a:r>
            <a:r>
              <a:rPr lang="en-US" dirty="0"/>
              <a:t>in response to TNF-α, increasing endothelial permeability and swelling and also stimulating angiogenesis (formation of capillaries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0BA59C5-7DF1-4894-8FEA-CC5A9EAA3102}"/>
              </a:ext>
            </a:extLst>
          </p:cNvPr>
          <p:cNvSpPr txBox="1"/>
          <p:nvPr/>
        </p:nvSpPr>
        <p:spPr>
          <a:xfrm>
            <a:off x="7552543" y="3477212"/>
            <a:ext cx="42632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VEGF-A is also important in </a:t>
            </a:r>
            <a:r>
              <a:rPr lang="en-US" b="1" dirty="0"/>
              <a:t>diabetic retinopathy (DR</a:t>
            </a:r>
            <a:r>
              <a:rPr lang="en-US" dirty="0"/>
              <a:t>). The microcirculatory problems in the retina of people with diabetes can cause retinal </a:t>
            </a:r>
            <a:r>
              <a:rPr lang="en-US" dirty="0" err="1"/>
              <a:t>ischaemia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B8F1B2A-E593-4729-B3F4-9BFEED1BE570}"/>
              </a:ext>
            </a:extLst>
          </p:cNvPr>
          <p:cNvSpPr txBox="1"/>
          <p:nvPr/>
        </p:nvSpPr>
        <p:spPr>
          <a:xfrm>
            <a:off x="7552543" y="4823915"/>
            <a:ext cx="382249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the kidney, increased expression of VEGF-A in glomeruli directly causes the </a:t>
            </a:r>
            <a:r>
              <a:rPr lang="en-US" b="1" dirty="0"/>
              <a:t>glomerular hypertrophy </a:t>
            </a:r>
            <a:r>
              <a:rPr lang="en-US" dirty="0"/>
              <a:t>that is associated with </a:t>
            </a:r>
            <a:r>
              <a:rPr lang="en-US" b="1" dirty="0"/>
              <a:t>proteinuria</a:t>
            </a:r>
          </a:p>
        </p:txBody>
      </p:sp>
      <p:pic>
        <p:nvPicPr>
          <p:cNvPr id="19" name="4944F204">
            <a:hlinkClick r:id="" action="ppaction://media"/>
            <a:extLst>
              <a:ext uri="{FF2B5EF4-FFF2-40B4-BE49-F238E27FC236}">
                <a16:creationId xmlns:a16="http://schemas.microsoft.com/office/drawing/2014/main" id="{2DDB495E-558C-47FB-A202-76ECB638CB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19913" y="32211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41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666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7576FC9-272A-4B20-B35F-9C99B948D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90063" y="-3082595"/>
            <a:ext cx="6706181" cy="60294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46C43A-184E-4D83-A682-02E00A79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1490" y="-67861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special case of VEGF: Corona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D1321-3628-46C5-856A-F25289C40AD4}"/>
              </a:ext>
            </a:extLst>
          </p:cNvPr>
          <p:cNvSpPr txBox="1"/>
          <p:nvPr/>
        </p:nvSpPr>
        <p:spPr>
          <a:xfrm>
            <a:off x="641456" y="1727911"/>
            <a:ext cx="105493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levels of VEGF are increased during infection with severe acute respiratory syndrome coronavirus 2 (SARS-CoV-2)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promoting inflammation by facilitating recruitment of inflammatory cells, and by increasing the level of angiopoietin II (Ang II), one of two products of the SARS-CoV-2 binding target, angiotensin-converting enzyme 2 (ACE2).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7AC93-FDE9-4BC7-A9CB-30DB3A5ED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698" y="2743573"/>
            <a:ext cx="4252925" cy="42529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EF9D9-FDBB-4D0E-AAFA-8064578BE5E1}"/>
              </a:ext>
            </a:extLst>
          </p:cNvPr>
          <p:cNvSpPr txBox="1"/>
          <p:nvPr/>
        </p:nvSpPr>
        <p:spPr>
          <a:xfrm>
            <a:off x="641456" y="3429000"/>
            <a:ext cx="65581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turn, Ang II facilitates the elevation of VEGF, thus forming a vicious cycle in the release of inflammatory cytokines</a:t>
            </a:r>
          </a:p>
        </p:txBody>
      </p:sp>
      <p:cxnSp>
        <p:nvCxnSpPr>
          <p:cNvPr id="9" name="Google Shape;402;p21">
            <a:extLst>
              <a:ext uri="{FF2B5EF4-FFF2-40B4-BE49-F238E27FC236}">
                <a16:creationId xmlns:a16="http://schemas.microsoft.com/office/drawing/2014/main" id="{2EBC8561-B24D-4CE7-8D20-33CF2854EC5C}"/>
              </a:ext>
            </a:extLst>
          </p:cNvPr>
          <p:cNvCxnSpPr/>
          <p:nvPr/>
        </p:nvCxnSpPr>
        <p:spPr>
          <a:xfrm flipH="1" flipV="1">
            <a:off x="-12107" y="1929294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97;p21">
            <a:extLst>
              <a:ext uri="{FF2B5EF4-FFF2-40B4-BE49-F238E27FC236}">
                <a16:creationId xmlns:a16="http://schemas.microsoft.com/office/drawing/2014/main" id="{AE523793-56BE-4540-AE02-EAE26D681B52}"/>
              </a:ext>
            </a:extLst>
          </p:cNvPr>
          <p:cNvSpPr/>
          <p:nvPr/>
        </p:nvSpPr>
        <p:spPr>
          <a:xfrm>
            <a:off x="297247" y="1761933"/>
            <a:ext cx="344209" cy="303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37A8C7-7D70-4311-BABC-97BD671EEA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47339"/>
            <a:ext cx="658425" cy="304826"/>
          </a:xfrm>
          <a:prstGeom prst="rect">
            <a:avLst/>
          </a:prstGeom>
        </p:spPr>
      </p:pic>
      <p:pic>
        <p:nvPicPr>
          <p:cNvPr id="12" name="D351E235">
            <a:hlinkClick r:id="" action="ppaction://media"/>
            <a:extLst>
              <a:ext uri="{FF2B5EF4-FFF2-40B4-BE49-F238E27FC236}">
                <a16:creationId xmlns:a16="http://schemas.microsoft.com/office/drawing/2014/main" id="{856FD5E0-E347-4E3E-A68C-12332E2E4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19952" y="4993943"/>
            <a:ext cx="658424" cy="65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57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7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B6F6D5-863F-4052-AD87-E2B48754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0" y="-23812"/>
            <a:ext cx="12234332" cy="68818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4099AE-D7B8-46E4-A34D-A04AE0C20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254" y="0"/>
            <a:ext cx="7855346" cy="135213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F9591B-F8E7-48DE-B00E-D8F6CFA91CB3}"/>
              </a:ext>
            </a:extLst>
          </p:cNvPr>
          <p:cNvSpPr txBox="1"/>
          <p:nvPr/>
        </p:nvSpPr>
        <p:spPr>
          <a:xfrm>
            <a:off x="219270" y="1631591"/>
            <a:ext cx="731290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Duffy AM,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Bouchier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-Hayes DJ,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Harmey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JH. Vascular Endothelial Growth Factor (VEGF) and Its Role in Non-Endothelial Cells: Autocrine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Signalling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by VEGF.</a:t>
            </a:r>
          </a:p>
          <a:p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Muller YA, Li B, </a:t>
            </a:r>
            <a:r>
              <a:rPr lang="en-US" sz="18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Christinger</a:t>
            </a:r>
            <a:r>
              <a:rPr lang="en-US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HW, Wells JA, Cunningham BC, de Vos AM. Vascular endothelial growth factor: crystal structure and functional mapping of the kinase domain receptor binding site.</a:t>
            </a:r>
          </a:p>
          <a:p>
            <a:endParaRPr lang="en-US" sz="18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Vascular endothelial growth factor From Wikipedia, the free encyclopedia</a:t>
            </a:r>
          </a:p>
          <a:p>
            <a:pPr algn="l"/>
            <a:endParaRPr lang="en-US" b="0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VEGFA vascular endothelial growth factor A [ </a:t>
            </a:r>
            <a:r>
              <a:rPr lang="en-US" b="1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Homo sapiens</a:t>
            </a:r>
            <a:r>
              <a:rPr lang="en-US" b="1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(human) </a:t>
            </a:r>
            <a:r>
              <a:rPr lang="en-US" b="0" i="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https://www.ncbi.nlm.nih.gov/gene/7422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8603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C160499-6286-4AA1-ACAD-F5DD9E82B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555" y="4602996"/>
            <a:ext cx="7327445" cy="22814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6BFE9-90CA-4AE1-815F-380E0843B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155" y="285750"/>
            <a:ext cx="6581775" cy="3143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E7F84E-4133-4A57-A069-A74F309F37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033" b="92836" l="8063" r="96188">
                        <a14:foregroundMark x1="13625" y1="88514" x2="11313" y2="92895"/>
                        <a14:foregroundMark x1="11313" y1="92895" x2="11313" y2="92895"/>
                        <a14:foregroundMark x1="50563" y1="17703" x2="50563" y2="17703"/>
                        <a14:foregroundMark x1="57438" y1="24452" x2="41313" y2="13973"/>
                        <a14:foregroundMark x1="69250" y1="10302" x2="69250" y2="10302"/>
                        <a14:foregroundMark x1="69250" y1="10302" x2="74563" y2="6572"/>
                        <a14:foregroundMark x1="59313" y1="16637" x2="58938" y2="8940"/>
                        <a14:foregroundMark x1="58938" y1="8940" x2="58625" y2="8289"/>
                        <a14:foregroundMark x1="43125" y1="12256" x2="43125" y2="12256"/>
                        <a14:foregroundMark x1="39938" y1="12256" x2="39938" y2="12256"/>
                        <a14:foregroundMark x1="75688" y1="21196" x2="75688" y2="21196"/>
                        <a14:foregroundMark x1="74563" y1="19479" x2="74563" y2="19479"/>
                        <a14:foregroundMark x1="68563" y1="19479" x2="75188" y2="13914"/>
                        <a14:foregroundMark x1="75188" y1="13914" x2="89375" y2="17584"/>
                        <a14:foregroundMark x1="89375" y1="17584" x2="67313" y2="31735"/>
                        <a14:foregroundMark x1="67313" y1="31735" x2="58375" y2="27294"/>
                        <a14:foregroundMark x1="58375" y1="27294" x2="58375" y2="27294"/>
                        <a14:foregroundMark x1="56563" y1="58555" x2="65750" y2="49970"/>
                        <a14:foregroundMark x1="65750" y1="49970" x2="75750" y2="57134"/>
                        <a14:foregroundMark x1="75750" y1="57134" x2="56875" y2="63766"/>
                        <a14:foregroundMark x1="56875" y1="63766" x2="54250" y2="60095"/>
                        <a14:foregroundMark x1="87000" y1="63410" x2="83813" y2="45175"/>
                        <a14:foregroundMark x1="83813" y1="45175" x2="88125" y2="66075"/>
                        <a14:foregroundMark x1="88125" y1="66075" x2="82625" y2="66430"/>
                        <a14:foregroundMark x1="90938" y1="68620" x2="83625" y2="64121"/>
                        <a14:foregroundMark x1="83625" y1="64121" x2="76688" y2="53404"/>
                        <a14:foregroundMark x1="76688" y1="53404" x2="84813" y2="47010"/>
                        <a14:foregroundMark x1="84813" y1="47010" x2="94000" y2="51687"/>
                        <a14:foregroundMark x1="94000" y1="51687" x2="96188" y2="59976"/>
                        <a14:foregroundMark x1="96188" y1="59976" x2="95313" y2="63588"/>
                        <a14:foregroundMark x1="81438" y1="48076" x2="74563" y2="42866"/>
                        <a14:foregroundMark x1="74563" y1="42866" x2="77938" y2="30965"/>
                        <a14:foregroundMark x1="77938" y1="30965" x2="89625" y2="36767"/>
                        <a14:foregroundMark x1="89625" y1="36767" x2="87688" y2="47425"/>
                        <a14:foregroundMark x1="87688" y1="47425" x2="87000" y2="48549"/>
                        <a14:foregroundMark x1="28625" y1="53345" x2="13313" y2="44346"/>
                        <a14:foregroundMark x1="13313" y1="44346" x2="27688" y2="39728"/>
                        <a14:foregroundMark x1="27688" y1="39728" x2="33688" y2="57726"/>
                        <a14:foregroundMark x1="33688" y1="57726" x2="33688" y2="57726"/>
                        <a14:foregroundMark x1="9688" y1="30136" x2="9250" y2="10835"/>
                        <a14:foregroundMark x1="9250" y1="10835" x2="29812" y2="8585"/>
                        <a14:foregroundMark x1="29812" y1="8585" x2="17938" y2="31439"/>
                        <a14:foregroundMark x1="17938" y1="31439" x2="8063" y2="34991"/>
                        <a14:foregroundMark x1="34875" y1="38484" x2="23938" y2="27827"/>
                        <a14:foregroundMark x1="23938" y1="27827" x2="36625" y2="5033"/>
                        <a14:foregroundMark x1="36625" y1="5033" x2="49688" y2="18769"/>
                        <a14:foregroundMark x1="49688" y1="18769" x2="37688" y2="36057"/>
                        <a14:foregroundMark x1="37688" y1="36057" x2="33938" y2="37596"/>
                        <a14:foregroundMark x1="43625" y1="59207" x2="34188" y2="48905"/>
                        <a14:foregroundMark x1="34188" y1="48905" x2="41000" y2="23801"/>
                        <a14:foregroundMark x1="41000" y1="23801" x2="57438" y2="39846"/>
                        <a14:foregroundMark x1="57438" y1="39846" x2="54438" y2="52457"/>
                        <a14:foregroundMark x1="37875" y1="85258" x2="49063" y2="73239"/>
                        <a14:foregroundMark x1="49063" y1="73239" x2="83625" y2="66785"/>
                        <a14:foregroundMark x1="83625" y1="66785" x2="72125" y2="90823"/>
                        <a14:foregroundMark x1="72125" y1="90823" x2="47625" y2="87744"/>
                        <a14:foregroundMark x1="47625" y1="87744" x2="45438" y2="863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755309">
            <a:off x="-699051" y="-1013121"/>
            <a:ext cx="3074503" cy="32455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D84888-AC38-48F9-8212-EF79E57A9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53142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A72347-166F-4561-95FE-3162199A4E46}"/>
              </a:ext>
            </a:extLst>
          </p:cNvPr>
          <p:cNvSpPr txBox="1"/>
          <p:nvPr/>
        </p:nvSpPr>
        <p:spPr>
          <a:xfrm>
            <a:off x="205354" y="1990130"/>
            <a:ext cx="50795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Vascular endothelial growth factor (VEGF) 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vascular permeability factor (VPF)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16C96-AB4E-475A-A039-DCAB568AE985}"/>
              </a:ext>
            </a:extLst>
          </p:cNvPr>
          <p:cNvSpPr txBox="1"/>
          <p:nvPr/>
        </p:nvSpPr>
        <p:spPr>
          <a:xfrm>
            <a:off x="187943" y="2722127"/>
            <a:ext cx="6687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member of the PDGF/VEGF growth factor family.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54F5D8-0745-4348-AF57-CE6C30B50B22}"/>
              </a:ext>
            </a:extLst>
          </p:cNvPr>
          <p:cNvSpPr txBox="1"/>
          <p:nvPr/>
        </p:nvSpPr>
        <p:spPr>
          <a:xfrm>
            <a:off x="205354" y="3363326"/>
            <a:ext cx="47618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induces proliferation and migration of vascular endothelial cells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essential for both physiological and pathological angiogenesis.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A9F9A7-E772-418E-84AA-3543EE02DAAA}"/>
              </a:ext>
            </a:extLst>
          </p:cNvPr>
          <p:cNvSpPr txBox="1"/>
          <p:nvPr/>
        </p:nvSpPr>
        <p:spPr>
          <a:xfrm>
            <a:off x="147882" y="4892399"/>
            <a:ext cx="54031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activities of VEGF are not limited to the vascular system; VEGF plays a role in normal physiological functions such as: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bone formation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hematopoiesis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wound healing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development. </a:t>
            </a:r>
          </a:p>
        </p:txBody>
      </p:sp>
      <p:cxnSp>
        <p:nvCxnSpPr>
          <p:cNvPr id="22" name="Google Shape;402;p21">
            <a:extLst>
              <a:ext uri="{FF2B5EF4-FFF2-40B4-BE49-F238E27FC236}">
                <a16:creationId xmlns:a16="http://schemas.microsoft.com/office/drawing/2014/main" id="{E418D5AF-C7B1-4E51-8E94-B11F94B7A1E0}"/>
              </a:ext>
            </a:extLst>
          </p:cNvPr>
          <p:cNvCxnSpPr/>
          <p:nvPr/>
        </p:nvCxnSpPr>
        <p:spPr>
          <a:xfrm flipH="1" flipV="1">
            <a:off x="-161472" y="2184642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403;p21">
            <a:extLst>
              <a:ext uri="{FF2B5EF4-FFF2-40B4-BE49-F238E27FC236}">
                <a16:creationId xmlns:a16="http://schemas.microsoft.com/office/drawing/2014/main" id="{8258697E-C0E4-4418-86E8-C8D1205105E3}"/>
              </a:ext>
            </a:extLst>
          </p:cNvPr>
          <p:cNvCxnSpPr/>
          <p:nvPr/>
        </p:nvCxnSpPr>
        <p:spPr>
          <a:xfrm>
            <a:off x="-200921" y="4344102"/>
            <a:ext cx="487309" cy="1307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404;p21">
            <a:extLst>
              <a:ext uri="{FF2B5EF4-FFF2-40B4-BE49-F238E27FC236}">
                <a16:creationId xmlns:a16="http://schemas.microsoft.com/office/drawing/2014/main" id="{AD5EAD11-7FC9-4FAF-924E-882A76AFFA25}"/>
              </a:ext>
            </a:extLst>
          </p:cNvPr>
          <p:cNvCxnSpPr/>
          <p:nvPr/>
        </p:nvCxnSpPr>
        <p:spPr>
          <a:xfrm flipV="1">
            <a:off x="-158267" y="5109490"/>
            <a:ext cx="463050" cy="3232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405;p21">
            <a:extLst>
              <a:ext uri="{FF2B5EF4-FFF2-40B4-BE49-F238E27FC236}">
                <a16:creationId xmlns:a16="http://schemas.microsoft.com/office/drawing/2014/main" id="{62198670-CB97-47DA-909F-18D8DB0B0B5D}"/>
              </a:ext>
            </a:extLst>
          </p:cNvPr>
          <p:cNvCxnSpPr/>
          <p:nvPr/>
        </p:nvCxnSpPr>
        <p:spPr>
          <a:xfrm flipH="1" flipV="1">
            <a:off x="-197348" y="3543390"/>
            <a:ext cx="463050" cy="11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397;p21">
            <a:extLst>
              <a:ext uri="{FF2B5EF4-FFF2-40B4-BE49-F238E27FC236}">
                <a16:creationId xmlns:a16="http://schemas.microsoft.com/office/drawing/2014/main" id="{58898FA0-E6F2-497F-8680-0ED71ACAA833}"/>
              </a:ext>
            </a:extLst>
          </p:cNvPr>
          <p:cNvSpPr/>
          <p:nvPr/>
        </p:nvSpPr>
        <p:spPr>
          <a:xfrm>
            <a:off x="136238" y="3391472"/>
            <a:ext cx="344209" cy="303837"/>
          </a:xfrm>
          <a:prstGeom prst="rect">
            <a:avLst/>
          </a:prstGeom>
          <a:solidFill>
            <a:srgbClr val="E94B86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Google Shape;397;p21">
            <a:extLst>
              <a:ext uri="{FF2B5EF4-FFF2-40B4-BE49-F238E27FC236}">
                <a16:creationId xmlns:a16="http://schemas.microsoft.com/office/drawing/2014/main" id="{D08C3265-43F1-48E3-A4E6-17A2D657B3FB}"/>
              </a:ext>
            </a:extLst>
          </p:cNvPr>
          <p:cNvSpPr/>
          <p:nvPr/>
        </p:nvSpPr>
        <p:spPr>
          <a:xfrm>
            <a:off x="147882" y="2017281"/>
            <a:ext cx="344209" cy="303837"/>
          </a:xfrm>
          <a:prstGeom prst="rect">
            <a:avLst/>
          </a:prstGeom>
          <a:solidFill>
            <a:srgbClr val="FE77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Google Shape;397;p21">
            <a:extLst>
              <a:ext uri="{FF2B5EF4-FFF2-40B4-BE49-F238E27FC236}">
                <a16:creationId xmlns:a16="http://schemas.microsoft.com/office/drawing/2014/main" id="{F91BA4B2-33A9-497C-99CC-2BA15754207D}"/>
              </a:ext>
            </a:extLst>
          </p:cNvPr>
          <p:cNvSpPr/>
          <p:nvPr/>
        </p:nvSpPr>
        <p:spPr>
          <a:xfrm>
            <a:off x="132679" y="4193491"/>
            <a:ext cx="344209" cy="303837"/>
          </a:xfrm>
          <a:prstGeom prst="rect">
            <a:avLst/>
          </a:prstGeom>
          <a:solidFill>
            <a:srgbClr val="25AC9B">
              <a:lumMod val="60000"/>
              <a:lumOff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9" name="Google Shape;397;p21">
            <a:extLst>
              <a:ext uri="{FF2B5EF4-FFF2-40B4-BE49-F238E27FC236}">
                <a16:creationId xmlns:a16="http://schemas.microsoft.com/office/drawing/2014/main" id="{656602F1-F61D-4273-B803-6489FF921A6A}"/>
              </a:ext>
            </a:extLst>
          </p:cNvPr>
          <p:cNvSpPr/>
          <p:nvPr/>
        </p:nvSpPr>
        <p:spPr>
          <a:xfrm>
            <a:off x="147882" y="4957571"/>
            <a:ext cx="344209" cy="303837"/>
          </a:xfrm>
          <a:prstGeom prst="rect">
            <a:avLst/>
          </a:prstGeom>
          <a:solidFill>
            <a:srgbClr val="ECB004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30" name="Google Shape;402;p21">
            <a:extLst>
              <a:ext uri="{FF2B5EF4-FFF2-40B4-BE49-F238E27FC236}">
                <a16:creationId xmlns:a16="http://schemas.microsoft.com/office/drawing/2014/main" id="{3C48C2C5-7D59-42A2-A6E8-FA3E07D1704B}"/>
              </a:ext>
            </a:extLst>
          </p:cNvPr>
          <p:cNvCxnSpPr/>
          <p:nvPr/>
        </p:nvCxnSpPr>
        <p:spPr>
          <a:xfrm flipH="1" flipV="1">
            <a:off x="-161472" y="2939593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97;p21">
            <a:extLst>
              <a:ext uri="{FF2B5EF4-FFF2-40B4-BE49-F238E27FC236}">
                <a16:creationId xmlns:a16="http://schemas.microsoft.com/office/drawing/2014/main" id="{0071992A-0265-42EF-9372-9D6CFB6BF8C2}"/>
              </a:ext>
            </a:extLst>
          </p:cNvPr>
          <p:cNvSpPr/>
          <p:nvPr/>
        </p:nvSpPr>
        <p:spPr>
          <a:xfrm>
            <a:off x="147882" y="2772232"/>
            <a:ext cx="344209" cy="303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2" name="5E1B2661">
            <a:hlinkClick r:id="" action="ppaction://media"/>
            <a:extLst>
              <a:ext uri="{FF2B5EF4-FFF2-40B4-BE49-F238E27FC236}">
                <a16:creationId xmlns:a16="http://schemas.microsoft.com/office/drawing/2014/main" id="{C88955A6-1B80-4E4D-A495-F0A7119FA9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431439" y="379719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9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44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35F906A-5434-471B-8A2A-94829CC503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277" r="7936" b="11582"/>
          <a:stretch/>
        </p:blipFill>
        <p:spPr>
          <a:xfrm rot="20863091">
            <a:off x="7271349" y="3215637"/>
            <a:ext cx="5982346" cy="4093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839718-BCA3-402F-9B67-2D9F42A12FA2}"/>
              </a:ext>
            </a:extLst>
          </p:cNvPr>
          <p:cNvSpPr txBox="1"/>
          <p:nvPr/>
        </p:nvSpPr>
        <p:spPr>
          <a:xfrm>
            <a:off x="476888" y="1177400"/>
            <a:ext cx="609858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VEGF is produced by many cell types including: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tumor cells, 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macrophages,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platelets,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keratinocytes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CB20AF-143B-441F-8904-053F843FC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4648431">
            <a:off x="-1177058" y="-1372728"/>
            <a:ext cx="3566469" cy="3761558"/>
          </a:xfrm>
          <a:prstGeom prst="rect">
            <a:avLst/>
          </a:prstGeom>
        </p:spPr>
      </p:pic>
      <p:cxnSp>
        <p:nvCxnSpPr>
          <p:cNvPr id="6" name="Google Shape;402;p21">
            <a:extLst>
              <a:ext uri="{FF2B5EF4-FFF2-40B4-BE49-F238E27FC236}">
                <a16:creationId xmlns:a16="http://schemas.microsoft.com/office/drawing/2014/main" id="{928B243C-6AA0-4AE3-A3A0-EA01EE6DFBA6}"/>
              </a:ext>
            </a:extLst>
          </p:cNvPr>
          <p:cNvCxnSpPr/>
          <p:nvPr/>
        </p:nvCxnSpPr>
        <p:spPr>
          <a:xfrm flipH="1" flipV="1">
            <a:off x="-161472" y="2184642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403;p21">
            <a:extLst>
              <a:ext uri="{FF2B5EF4-FFF2-40B4-BE49-F238E27FC236}">
                <a16:creationId xmlns:a16="http://schemas.microsoft.com/office/drawing/2014/main" id="{2E264599-85BA-4ADF-95D9-932BD15FFA1C}"/>
              </a:ext>
            </a:extLst>
          </p:cNvPr>
          <p:cNvCxnSpPr/>
          <p:nvPr/>
        </p:nvCxnSpPr>
        <p:spPr>
          <a:xfrm>
            <a:off x="-200921" y="4344102"/>
            <a:ext cx="487309" cy="1307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05;p21">
            <a:extLst>
              <a:ext uri="{FF2B5EF4-FFF2-40B4-BE49-F238E27FC236}">
                <a16:creationId xmlns:a16="http://schemas.microsoft.com/office/drawing/2014/main" id="{67DABFFA-5898-4861-B98B-535FAD1D930D}"/>
              </a:ext>
            </a:extLst>
          </p:cNvPr>
          <p:cNvCxnSpPr/>
          <p:nvPr/>
        </p:nvCxnSpPr>
        <p:spPr>
          <a:xfrm flipH="1" flipV="1">
            <a:off x="-197348" y="3543390"/>
            <a:ext cx="463050" cy="11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397;p21">
            <a:extLst>
              <a:ext uri="{FF2B5EF4-FFF2-40B4-BE49-F238E27FC236}">
                <a16:creationId xmlns:a16="http://schemas.microsoft.com/office/drawing/2014/main" id="{A5BE43CE-22B1-4C06-BC72-04BF66393C2D}"/>
              </a:ext>
            </a:extLst>
          </p:cNvPr>
          <p:cNvSpPr/>
          <p:nvPr/>
        </p:nvSpPr>
        <p:spPr>
          <a:xfrm>
            <a:off x="136238" y="3391472"/>
            <a:ext cx="344209" cy="303837"/>
          </a:xfrm>
          <a:prstGeom prst="rect">
            <a:avLst/>
          </a:prstGeom>
          <a:solidFill>
            <a:srgbClr val="E94B86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1" name="Google Shape;397;p21">
            <a:extLst>
              <a:ext uri="{FF2B5EF4-FFF2-40B4-BE49-F238E27FC236}">
                <a16:creationId xmlns:a16="http://schemas.microsoft.com/office/drawing/2014/main" id="{66FDC0B1-6A04-4FF5-A20B-7A218976D1A2}"/>
              </a:ext>
            </a:extLst>
          </p:cNvPr>
          <p:cNvSpPr/>
          <p:nvPr/>
        </p:nvSpPr>
        <p:spPr>
          <a:xfrm>
            <a:off x="147882" y="2017281"/>
            <a:ext cx="344209" cy="303837"/>
          </a:xfrm>
          <a:prstGeom prst="rect">
            <a:avLst/>
          </a:prstGeom>
          <a:solidFill>
            <a:srgbClr val="FE77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2" name="Google Shape;397;p21">
            <a:extLst>
              <a:ext uri="{FF2B5EF4-FFF2-40B4-BE49-F238E27FC236}">
                <a16:creationId xmlns:a16="http://schemas.microsoft.com/office/drawing/2014/main" id="{70E00507-B549-436B-8C74-2995B62210B3}"/>
              </a:ext>
            </a:extLst>
          </p:cNvPr>
          <p:cNvSpPr/>
          <p:nvPr/>
        </p:nvSpPr>
        <p:spPr>
          <a:xfrm>
            <a:off x="132679" y="4193491"/>
            <a:ext cx="344209" cy="303837"/>
          </a:xfrm>
          <a:prstGeom prst="rect">
            <a:avLst/>
          </a:prstGeom>
          <a:solidFill>
            <a:srgbClr val="25AC9B">
              <a:lumMod val="60000"/>
              <a:lumOff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14" name="Google Shape;402;p21">
            <a:extLst>
              <a:ext uri="{FF2B5EF4-FFF2-40B4-BE49-F238E27FC236}">
                <a16:creationId xmlns:a16="http://schemas.microsoft.com/office/drawing/2014/main" id="{BD7E8E84-12FB-4C5E-B6D4-A9FB99ACB794}"/>
              </a:ext>
            </a:extLst>
          </p:cNvPr>
          <p:cNvCxnSpPr/>
          <p:nvPr/>
        </p:nvCxnSpPr>
        <p:spPr>
          <a:xfrm flipH="1" flipV="1">
            <a:off x="-161472" y="2939593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397;p21">
            <a:extLst>
              <a:ext uri="{FF2B5EF4-FFF2-40B4-BE49-F238E27FC236}">
                <a16:creationId xmlns:a16="http://schemas.microsoft.com/office/drawing/2014/main" id="{D5E4F6F8-0CD2-47EE-9388-C93E8BB0CFA7}"/>
              </a:ext>
            </a:extLst>
          </p:cNvPr>
          <p:cNvSpPr/>
          <p:nvPr/>
        </p:nvSpPr>
        <p:spPr>
          <a:xfrm>
            <a:off x="147882" y="2772232"/>
            <a:ext cx="344209" cy="303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AD83FB8-E0E0-458E-B989-6A93CEE7DE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6176" y="3954254"/>
            <a:ext cx="6410325" cy="3600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0CDD33-1A75-4AF0-91B3-B62AD90DCE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2139" y="114459"/>
            <a:ext cx="3946902" cy="296017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582498EE">
            <a:hlinkClick r:id="" action="ppaction://media"/>
            <a:extLst>
              <a:ext uri="{FF2B5EF4-FFF2-40B4-BE49-F238E27FC236}">
                <a16:creationId xmlns:a16="http://schemas.microsoft.com/office/drawing/2014/main" id="{C5FB1F11-0653-4E4F-B13F-F5130F2F7E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71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0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8BE4E17-7E45-429A-A069-578D9059F4D0}"/>
              </a:ext>
            </a:extLst>
          </p:cNvPr>
          <p:cNvSpPr txBox="1"/>
          <p:nvPr/>
        </p:nvSpPr>
        <p:spPr>
          <a:xfrm>
            <a:off x="525609" y="3889451"/>
            <a:ext cx="54026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1989 Ferrara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Henzel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described an identical factor in bovine pituitary follicular cells which they purified, cloned and named VEGF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C2938C-8C3D-48B7-BF13-3C23327B07A9}"/>
              </a:ext>
            </a:extLst>
          </p:cNvPr>
          <p:cNvSpPr txBox="1"/>
          <p:nvPr/>
        </p:nvSpPr>
        <p:spPr>
          <a:xfrm>
            <a:off x="525609" y="5032822"/>
            <a:ext cx="535073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Between 1996 and 1997,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Christinger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De Vos obtained the crystal structure of VEGF, first at 2.5 Å resolution and later at 1.9 Å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72618D-228A-41B5-BFFF-4120E3DF0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697"/>
          <a:stretch/>
        </p:blipFill>
        <p:spPr>
          <a:xfrm>
            <a:off x="5853607" y="3429000"/>
            <a:ext cx="6488624" cy="3273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ADADE8-BA7E-4B28-ADBE-D7576ADAF25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88" b="38662" l="66875" r="97625">
                        <a14:foregroundMark x1="95750" y1="5447" x2="97625" y2="888"/>
                      </a14:backgroundRemoval>
                    </a14:imgEffect>
                  </a14:imgLayer>
                </a14:imgProps>
              </a:ext>
            </a:extLst>
          </a:blip>
          <a:srcRect l="63229" b="56981"/>
          <a:stretch/>
        </p:blipFill>
        <p:spPr>
          <a:xfrm rot="1844565">
            <a:off x="9367149" y="-772426"/>
            <a:ext cx="2388876" cy="2950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9F6D14-53FC-4366-A89E-DFBE77AC73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1217"/>
          <a:stretch/>
        </p:blipFill>
        <p:spPr>
          <a:xfrm>
            <a:off x="-1362575" y="-1515771"/>
            <a:ext cx="4188315" cy="32276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6C695E-45F3-47A6-A97A-F2D53AE4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666" y="116641"/>
            <a:ext cx="10515600" cy="1325563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7BE37A-7372-4ED1-8DA8-A225BAC592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205974" y="1711862"/>
            <a:ext cx="731583" cy="3048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ACFA9A8-FEA8-4C9D-B057-BFCBCA888F07}"/>
              </a:ext>
            </a:extLst>
          </p:cNvPr>
          <p:cNvSpPr txBox="1"/>
          <p:nvPr/>
        </p:nvSpPr>
        <p:spPr>
          <a:xfrm>
            <a:off x="525609" y="3041547"/>
            <a:ext cx="55685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1983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Senger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 identified a vascular permeability factor secreted by tumors in guinea pigs and hamsters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4F0D33-134E-4E10-AFF7-5E50DEB121AD}"/>
              </a:ext>
            </a:extLst>
          </p:cNvPr>
          <p:cNvSpPr txBox="1"/>
          <p:nvPr/>
        </p:nvSpPr>
        <p:spPr>
          <a:xfrm>
            <a:off x="525609" y="1620026"/>
            <a:ext cx="6858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1979, Harold D. Dvorak </a:t>
            </a:r>
            <a:r>
              <a:rPr lang="en-US" sz="1800" dirty="0">
                <a:solidFill>
                  <a:srgbClr val="2E2E2E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found that supernatants from cell-free supernatants of tumors generated an intense blue spot Dvorak called this tumor supernatant permeabilizing activity vascular permeability factor (VPF),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17" name="Google Shape;403;p21">
            <a:extLst>
              <a:ext uri="{FF2B5EF4-FFF2-40B4-BE49-F238E27FC236}">
                <a16:creationId xmlns:a16="http://schemas.microsoft.com/office/drawing/2014/main" id="{123DD7B2-5F5A-42B1-922C-207CEBF54995}"/>
              </a:ext>
            </a:extLst>
          </p:cNvPr>
          <p:cNvCxnSpPr/>
          <p:nvPr/>
        </p:nvCxnSpPr>
        <p:spPr>
          <a:xfrm>
            <a:off x="-121721" y="5247577"/>
            <a:ext cx="487309" cy="1307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405;p21">
            <a:extLst>
              <a:ext uri="{FF2B5EF4-FFF2-40B4-BE49-F238E27FC236}">
                <a16:creationId xmlns:a16="http://schemas.microsoft.com/office/drawing/2014/main" id="{F42CDEB3-A25A-451D-B599-02ED6B8D0562}"/>
              </a:ext>
            </a:extLst>
          </p:cNvPr>
          <p:cNvCxnSpPr/>
          <p:nvPr/>
        </p:nvCxnSpPr>
        <p:spPr>
          <a:xfrm flipH="1" flipV="1">
            <a:off x="-145658" y="4122187"/>
            <a:ext cx="463050" cy="11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397;p21">
            <a:extLst>
              <a:ext uri="{FF2B5EF4-FFF2-40B4-BE49-F238E27FC236}">
                <a16:creationId xmlns:a16="http://schemas.microsoft.com/office/drawing/2014/main" id="{12056D91-8FDC-4073-A283-22D11A203BB2}"/>
              </a:ext>
            </a:extLst>
          </p:cNvPr>
          <p:cNvSpPr/>
          <p:nvPr/>
        </p:nvSpPr>
        <p:spPr>
          <a:xfrm>
            <a:off x="187928" y="3970269"/>
            <a:ext cx="344209" cy="303837"/>
          </a:xfrm>
          <a:prstGeom prst="rect">
            <a:avLst/>
          </a:prstGeom>
          <a:solidFill>
            <a:srgbClr val="E94B86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97;p21">
            <a:extLst>
              <a:ext uri="{FF2B5EF4-FFF2-40B4-BE49-F238E27FC236}">
                <a16:creationId xmlns:a16="http://schemas.microsoft.com/office/drawing/2014/main" id="{C787372E-F60A-49FB-A895-445D0F00D987}"/>
              </a:ext>
            </a:extLst>
          </p:cNvPr>
          <p:cNvSpPr/>
          <p:nvPr/>
        </p:nvSpPr>
        <p:spPr>
          <a:xfrm>
            <a:off x="211879" y="5096966"/>
            <a:ext cx="344209" cy="303837"/>
          </a:xfrm>
          <a:prstGeom prst="rect">
            <a:avLst/>
          </a:prstGeom>
          <a:solidFill>
            <a:srgbClr val="25AC9B">
              <a:lumMod val="60000"/>
              <a:lumOff val="4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3" name="Google Shape;402;p21">
            <a:extLst>
              <a:ext uri="{FF2B5EF4-FFF2-40B4-BE49-F238E27FC236}">
                <a16:creationId xmlns:a16="http://schemas.microsoft.com/office/drawing/2014/main" id="{F715977D-6D89-4CEA-94AC-1F355CF24316}"/>
              </a:ext>
            </a:extLst>
          </p:cNvPr>
          <p:cNvCxnSpPr/>
          <p:nvPr/>
        </p:nvCxnSpPr>
        <p:spPr>
          <a:xfrm flipH="1" flipV="1">
            <a:off x="-106223" y="3273113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397;p21">
            <a:extLst>
              <a:ext uri="{FF2B5EF4-FFF2-40B4-BE49-F238E27FC236}">
                <a16:creationId xmlns:a16="http://schemas.microsoft.com/office/drawing/2014/main" id="{9E89FA3F-3E75-4DFA-B31D-27FC126DBEC3}"/>
              </a:ext>
            </a:extLst>
          </p:cNvPr>
          <p:cNvSpPr/>
          <p:nvPr/>
        </p:nvSpPr>
        <p:spPr>
          <a:xfrm>
            <a:off x="203131" y="3105752"/>
            <a:ext cx="344209" cy="303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" name="FE089817">
            <a:hlinkClick r:id="" action="ppaction://media"/>
            <a:extLst>
              <a:ext uri="{FF2B5EF4-FFF2-40B4-BE49-F238E27FC236}">
                <a16:creationId xmlns:a16="http://schemas.microsoft.com/office/drawing/2014/main" id="{B990001D-9D2A-475B-87AA-96ED1306EC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2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2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A88B12-066B-4A29-AF41-A81F90A2F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994" y="303670"/>
            <a:ext cx="4008610" cy="56673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74D025-111A-44A1-A064-930FC61C49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8927" t="14451" r="20412" b="16703"/>
          <a:stretch/>
        </p:blipFill>
        <p:spPr>
          <a:xfrm rot="2883067">
            <a:off x="676749" y="-1755668"/>
            <a:ext cx="3460723" cy="4146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5102F-3C42-49AD-BDF6-C47DD1F65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2787" y="41347"/>
            <a:ext cx="10515600" cy="1325563"/>
          </a:xfrm>
        </p:spPr>
        <p:txBody>
          <a:bodyPr/>
          <a:lstStyle/>
          <a:p>
            <a:r>
              <a:rPr lang="en-US" b="1" dirty="0"/>
              <a:t>Protein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CF42C2-47AC-44DC-853C-605B63A17EC0}"/>
              </a:ext>
            </a:extLst>
          </p:cNvPr>
          <p:cNvSpPr txBox="1"/>
          <p:nvPr/>
        </p:nvSpPr>
        <p:spPr>
          <a:xfrm>
            <a:off x="553396" y="2127726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Homodimeric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member of the cystine knot family of growth factors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7711C7-925C-4703-949D-7E1FB407A48D}"/>
              </a:ext>
            </a:extLst>
          </p:cNvPr>
          <p:cNvSpPr txBox="1"/>
          <p:nvPr/>
        </p:nvSpPr>
        <p:spPr>
          <a:xfrm>
            <a:off x="553396" y="2914117"/>
            <a:ext cx="62434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antiparallel homodimer covalently linked by two disulfide bridges between Cys-51 and Cys-60.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F51DD8-F8C8-4A6D-92D6-3D194472AEF6}"/>
              </a:ext>
            </a:extLst>
          </p:cNvPr>
          <p:cNvSpPr txBox="1"/>
          <p:nvPr/>
        </p:nvSpPr>
        <p:spPr>
          <a:xfrm>
            <a:off x="553396" y="3763582"/>
            <a:ext cx="624340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cystine knot motif is found in other growth factors: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eight-residue ring formed by the disulfide bridges Cys-57–Cys-102 and Cys-61–Cys-104,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with a third disulfide bond (Cys-26–Cys-68) passing through it.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this motif extends a central four-stranded β-shee</a:t>
            </a: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E4A0DD-B8DD-48D4-8C81-F545A85D15B8}"/>
              </a:ext>
            </a:extLst>
          </p:cNvPr>
          <p:cNvSpPr txBox="1"/>
          <p:nvPr/>
        </p:nvSpPr>
        <p:spPr>
          <a:xfrm>
            <a:off x="553396" y="5533775"/>
            <a:ext cx="62434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VEGF dimer, the 2-fold axis is perpendicular to the sheet, resulting in an antiparallel orientation of the monomers with the two four-stranded sheets side by side</a:t>
            </a:r>
          </a:p>
        </p:txBody>
      </p:sp>
      <p:cxnSp>
        <p:nvCxnSpPr>
          <p:cNvPr id="16" name="Google Shape;402;p21">
            <a:extLst>
              <a:ext uri="{FF2B5EF4-FFF2-40B4-BE49-F238E27FC236}">
                <a16:creationId xmlns:a16="http://schemas.microsoft.com/office/drawing/2014/main" id="{54D804B4-9B41-4C46-A700-32BA4388F4A9}"/>
              </a:ext>
            </a:extLst>
          </p:cNvPr>
          <p:cNvCxnSpPr/>
          <p:nvPr/>
        </p:nvCxnSpPr>
        <p:spPr>
          <a:xfrm flipH="1" flipV="1">
            <a:off x="-100167" y="2377037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404;p21">
            <a:extLst>
              <a:ext uri="{FF2B5EF4-FFF2-40B4-BE49-F238E27FC236}">
                <a16:creationId xmlns:a16="http://schemas.microsoft.com/office/drawing/2014/main" id="{20524B13-405F-48D5-87F4-B31B91E4F866}"/>
              </a:ext>
            </a:extLst>
          </p:cNvPr>
          <p:cNvCxnSpPr/>
          <p:nvPr/>
        </p:nvCxnSpPr>
        <p:spPr>
          <a:xfrm flipV="1">
            <a:off x="-96962" y="5721042"/>
            <a:ext cx="463050" cy="3232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" name="Google Shape;405;p21">
            <a:extLst>
              <a:ext uri="{FF2B5EF4-FFF2-40B4-BE49-F238E27FC236}">
                <a16:creationId xmlns:a16="http://schemas.microsoft.com/office/drawing/2014/main" id="{CB72041C-AC9B-4EED-893A-07C1AA7E30E9}"/>
              </a:ext>
            </a:extLst>
          </p:cNvPr>
          <p:cNvCxnSpPr/>
          <p:nvPr/>
        </p:nvCxnSpPr>
        <p:spPr>
          <a:xfrm flipH="1" flipV="1">
            <a:off x="-124399" y="4003473"/>
            <a:ext cx="463050" cy="11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397;p21">
            <a:extLst>
              <a:ext uri="{FF2B5EF4-FFF2-40B4-BE49-F238E27FC236}">
                <a16:creationId xmlns:a16="http://schemas.microsoft.com/office/drawing/2014/main" id="{1BFAA9F5-5DD1-4701-B2AC-4B4B07CA1166}"/>
              </a:ext>
            </a:extLst>
          </p:cNvPr>
          <p:cNvSpPr/>
          <p:nvPr/>
        </p:nvSpPr>
        <p:spPr>
          <a:xfrm>
            <a:off x="209187" y="3851555"/>
            <a:ext cx="344209" cy="303837"/>
          </a:xfrm>
          <a:prstGeom prst="rect">
            <a:avLst/>
          </a:prstGeom>
          <a:solidFill>
            <a:srgbClr val="E94B86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" name="Google Shape;397;p21">
            <a:extLst>
              <a:ext uri="{FF2B5EF4-FFF2-40B4-BE49-F238E27FC236}">
                <a16:creationId xmlns:a16="http://schemas.microsoft.com/office/drawing/2014/main" id="{520BBC6E-68D4-4B3E-BFC9-F19CA864F40F}"/>
              </a:ext>
            </a:extLst>
          </p:cNvPr>
          <p:cNvSpPr/>
          <p:nvPr/>
        </p:nvSpPr>
        <p:spPr>
          <a:xfrm>
            <a:off x="209187" y="2209676"/>
            <a:ext cx="344209" cy="303837"/>
          </a:xfrm>
          <a:prstGeom prst="rect">
            <a:avLst/>
          </a:prstGeom>
          <a:solidFill>
            <a:srgbClr val="FE77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" name="Google Shape;397;p21">
            <a:extLst>
              <a:ext uri="{FF2B5EF4-FFF2-40B4-BE49-F238E27FC236}">
                <a16:creationId xmlns:a16="http://schemas.microsoft.com/office/drawing/2014/main" id="{E860B0C9-BC11-4331-867F-5C07274E1491}"/>
              </a:ext>
            </a:extLst>
          </p:cNvPr>
          <p:cNvSpPr/>
          <p:nvPr/>
        </p:nvSpPr>
        <p:spPr>
          <a:xfrm>
            <a:off x="209187" y="5569123"/>
            <a:ext cx="344209" cy="303837"/>
          </a:xfrm>
          <a:prstGeom prst="rect">
            <a:avLst/>
          </a:prstGeom>
          <a:solidFill>
            <a:srgbClr val="ECB004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4" name="Google Shape;402;p21">
            <a:extLst>
              <a:ext uri="{FF2B5EF4-FFF2-40B4-BE49-F238E27FC236}">
                <a16:creationId xmlns:a16="http://schemas.microsoft.com/office/drawing/2014/main" id="{6A04E879-67C7-48F0-A6CF-A60B5C07E550}"/>
              </a:ext>
            </a:extLst>
          </p:cNvPr>
          <p:cNvCxnSpPr/>
          <p:nvPr/>
        </p:nvCxnSpPr>
        <p:spPr>
          <a:xfrm flipH="1" flipV="1">
            <a:off x="-100167" y="3131988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397;p21">
            <a:extLst>
              <a:ext uri="{FF2B5EF4-FFF2-40B4-BE49-F238E27FC236}">
                <a16:creationId xmlns:a16="http://schemas.microsoft.com/office/drawing/2014/main" id="{D4F76BD5-9535-4008-AE9A-44A1893DB0BA}"/>
              </a:ext>
            </a:extLst>
          </p:cNvPr>
          <p:cNvSpPr/>
          <p:nvPr/>
        </p:nvSpPr>
        <p:spPr>
          <a:xfrm>
            <a:off x="209187" y="2964627"/>
            <a:ext cx="344209" cy="303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6" name="2D47E32C">
            <a:hlinkClick r:id="" action="ppaction://media"/>
            <a:extLst>
              <a:ext uri="{FF2B5EF4-FFF2-40B4-BE49-F238E27FC236}">
                <a16:creationId xmlns:a16="http://schemas.microsoft.com/office/drawing/2014/main" id="{8AF3D2DC-1073-452D-A010-5CC10D7D38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20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55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DC6B2-748A-4A7C-901B-C1D026353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4765" y="139149"/>
            <a:ext cx="5057235" cy="1663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EEC16F-46D3-4879-9B8A-8CB779A6C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2419" y="1916664"/>
            <a:ext cx="3801925" cy="2193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880419-0194-478D-B88E-C337D4A58D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108" y="4410533"/>
            <a:ext cx="3801925" cy="31682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66148F-1A58-41B9-991B-CF7EF3196A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90" b="89941" l="10000" r="90000">
                        <a14:foregroundMark x1="42000" y1="8136" x2="47000" y2="11538"/>
                        <a14:foregroundMark x1="48750" y1="17604" x2="41125" y2="21746"/>
                        <a14:foregroundMark x1="41125" y1="21746" x2="33875" y2="22337"/>
                        <a14:foregroundMark x1="33875" y1="22337" x2="31500" y2="31213"/>
                        <a14:foregroundMark x1="31500" y1="31213" x2="31125" y2="45414"/>
                        <a14:foregroundMark x1="31125" y1="45414" x2="32625" y2="51479"/>
                        <a14:foregroundMark x1="32375" y1="55621" x2="37500" y2="65533"/>
                        <a14:foregroundMark x1="37500" y1="65533" x2="39375" y2="79290"/>
                        <a14:foregroundMark x1="52375" y1="27663" x2="57250" y2="21598"/>
                        <a14:foregroundMark x1="57250" y1="21598" x2="57250" y2="21598"/>
                        <a14:foregroundMark x1="57125" y1="4290" x2="51750" y2="8580"/>
                        <a14:foregroundMark x1="51750" y1="8580" x2="50750" y2="10503"/>
                        <a14:foregroundMark x1="41500" y1="89941" x2="44250" y2="8875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426510" y="4524345"/>
            <a:ext cx="2845760" cy="2404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4A4B01-7967-4532-A829-D2F3000C1730}"/>
              </a:ext>
            </a:extLst>
          </p:cNvPr>
          <p:cNvSpPr txBox="1"/>
          <p:nvPr/>
        </p:nvSpPr>
        <p:spPr>
          <a:xfrm>
            <a:off x="10859706" y="5726679"/>
            <a:ext cx="1589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VEGF-F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C95773-12D8-48AE-A0D7-08A3F6293F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213436">
            <a:off x="5985101" y="4703246"/>
            <a:ext cx="2511809" cy="25397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534B03B-CFD8-4188-B5D2-F84FD5A2C324}"/>
              </a:ext>
            </a:extLst>
          </p:cNvPr>
          <p:cNvSpPr txBox="1"/>
          <p:nvPr/>
        </p:nvSpPr>
        <p:spPr>
          <a:xfrm>
            <a:off x="6640160" y="4935105"/>
            <a:ext cx="15380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VEGF-D</a:t>
            </a:r>
            <a:endParaRPr lang="en-US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A803679-60CC-4E32-BB1E-55268BA0FB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16647" y="-1087175"/>
            <a:ext cx="4194412" cy="3231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D86A00-BB67-4DF6-BC6F-AF71ADF7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88403" cy="1325563"/>
          </a:xfrm>
        </p:spPr>
        <p:txBody>
          <a:bodyPr/>
          <a:lstStyle/>
          <a:p>
            <a:r>
              <a:rPr lang="en-US" b="1" dirty="0"/>
              <a:t>Classification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9275A1-621C-460D-AC9D-2B87E0B4C22F}"/>
              </a:ext>
            </a:extLst>
          </p:cNvPr>
          <p:cNvSpPr txBox="1"/>
          <p:nvPr/>
        </p:nvSpPr>
        <p:spPr>
          <a:xfrm>
            <a:off x="6305217" y="61536"/>
            <a:ext cx="18028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VEGF-A</a:t>
            </a:r>
            <a:endParaRPr 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B951F8-7661-4A50-960A-0A03F7D7E333}"/>
              </a:ext>
            </a:extLst>
          </p:cNvPr>
          <p:cNvSpPr txBox="1"/>
          <p:nvPr/>
        </p:nvSpPr>
        <p:spPr>
          <a:xfrm>
            <a:off x="290713" y="5776888"/>
            <a:ext cx="1441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VEGF-C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D67054-EC90-4D20-B105-AF9838B0F19C}"/>
              </a:ext>
            </a:extLst>
          </p:cNvPr>
          <p:cNvSpPr txBox="1"/>
          <p:nvPr/>
        </p:nvSpPr>
        <p:spPr>
          <a:xfrm>
            <a:off x="8043831" y="3886040"/>
            <a:ext cx="1850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VEGF-B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B69E414-6466-4145-B63E-A0F415472FDC}"/>
              </a:ext>
            </a:extLst>
          </p:cNvPr>
          <p:cNvSpPr txBox="1"/>
          <p:nvPr/>
        </p:nvSpPr>
        <p:spPr>
          <a:xfrm>
            <a:off x="558704" y="2297284"/>
            <a:ext cx="6850504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mammals, the VEGF family comprises five members: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VEGF-A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placenta growth factor (PGF),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VEGF-B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VEGF-C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VEGF-D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number of VEGF-related proteins encoded by viruses (VEGF-E) and in the venom of some snakes (VEGF-F) have also been discovered.</a:t>
            </a:r>
          </a:p>
        </p:txBody>
      </p:sp>
      <p:cxnSp>
        <p:nvCxnSpPr>
          <p:cNvPr id="20" name="Google Shape;405;p21">
            <a:extLst>
              <a:ext uri="{FF2B5EF4-FFF2-40B4-BE49-F238E27FC236}">
                <a16:creationId xmlns:a16="http://schemas.microsoft.com/office/drawing/2014/main" id="{7336D2E4-80F4-456C-9507-1C0B33B1F5DD}"/>
              </a:ext>
            </a:extLst>
          </p:cNvPr>
          <p:cNvCxnSpPr/>
          <p:nvPr/>
        </p:nvCxnSpPr>
        <p:spPr>
          <a:xfrm flipH="1" flipV="1">
            <a:off x="-134896" y="4431850"/>
            <a:ext cx="463050" cy="11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Google Shape;397;p21">
            <a:extLst>
              <a:ext uri="{FF2B5EF4-FFF2-40B4-BE49-F238E27FC236}">
                <a16:creationId xmlns:a16="http://schemas.microsoft.com/office/drawing/2014/main" id="{45ACA3DF-1008-4E1B-AAD9-F538E78C05C1}"/>
              </a:ext>
            </a:extLst>
          </p:cNvPr>
          <p:cNvSpPr/>
          <p:nvPr/>
        </p:nvSpPr>
        <p:spPr>
          <a:xfrm>
            <a:off x="198690" y="4279932"/>
            <a:ext cx="344209" cy="303837"/>
          </a:xfrm>
          <a:prstGeom prst="rect">
            <a:avLst/>
          </a:prstGeom>
          <a:solidFill>
            <a:srgbClr val="E94B86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2" name="Google Shape;402;p21">
            <a:extLst>
              <a:ext uri="{FF2B5EF4-FFF2-40B4-BE49-F238E27FC236}">
                <a16:creationId xmlns:a16="http://schemas.microsoft.com/office/drawing/2014/main" id="{429E49F6-8069-43AD-9929-3D1C7B2882C7}"/>
              </a:ext>
            </a:extLst>
          </p:cNvPr>
          <p:cNvCxnSpPr/>
          <p:nvPr/>
        </p:nvCxnSpPr>
        <p:spPr>
          <a:xfrm flipH="1" flipV="1">
            <a:off x="-94859" y="2513739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397;p21">
            <a:extLst>
              <a:ext uri="{FF2B5EF4-FFF2-40B4-BE49-F238E27FC236}">
                <a16:creationId xmlns:a16="http://schemas.microsoft.com/office/drawing/2014/main" id="{5A926BFE-EBB6-40D6-A825-326C013FF000}"/>
              </a:ext>
            </a:extLst>
          </p:cNvPr>
          <p:cNvSpPr/>
          <p:nvPr/>
        </p:nvSpPr>
        <p:spPr>
          <a:xfrm>
            <a:off x="214495" y="2346378"/>
            <a:ext cx="344209" cy="303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4" name="2076113D">
            <a:hlinkClick r:id="" action="ppaction://media"/>
            <a:extLst>
              <a:ext uri="{FF2B5EF4-FFF2-40B4-BE49-F238E27FC236}">
                <a16:creationId xmlns:a16="http://schemas.microsoft.com/office/drawing/2014/main" id="{3E276BB7-B28F-4C10-B380-590BE718E1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26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3695E794-D479-415F-BE12-5EB796AA53D2}"/>
              </a:ext>
            </a:extLst>
          </p:cNvPr>
          <p:cNvGrpSpPr/>
          <p:nvPr/>
        </p:nvGrpSpPr>
        <p:grpSpPr>
          <a:xfrm>
            <a:off x="0" y="0"/>
            <a:ext cx="12302578" cy="6858000"/>
            <a:chOff x="433948" y="309967"/>
            <a:chExt cx="10631821" cy="658018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183A378-0249-41CA-9B01-42ABBEABCBB8}"/>
                </a:ext>
              </a:extLst>
            </p:cNvPr>
            <p:cNvSpPr/>
            <p:nvPr/>
          </p:nvSpPr>
          <p:spPr>
            <a:xfrm>
              <a:off x="2169764" y="1115877"/>
              <a:ext cx="8787534" cy="57421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5143C0-5949-455A-9DC5-DC43A306892C}"/>
                </a:ext>
              </a:extLst>
            </p:cNvPr>
            <p:cNvSpPr/>
            <p:nvPr/>
          </p:nvSpPr>
          <p:spPr>
            <a:xfrm>
              <a:off x="2355737" y="1017890"/>
              <a:ext cx="8601560" cy="299246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D2ABE8-BDFB-40EB-8D8A-CF3FE5EFA517}"/>
                </a:ext>
              </a:extLst>
            </p:cNvPr>
            <p:cNvSpPr/>
            <p:nvPr/>
          </p:nvSpPr>
          <p:spPr>
            <a:xfrm>
              <a:off x="433953" y="309967"/>
              <a:ext cx="1921789" cy="80591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F974563-54AC-4BDE-ADA8-1A72823758CC}"/>
                </a:ext>
              </a:extLst>
            </p:cNvPr>
            <p:cNvSpPr/>
            <p:nvPr/>
          </p:nvSpPr>
          <p:spPr>
            <a:xfrm>
              <a:off x="2355742" y="309967"/>
              <a:ext cx="8601560" cy="805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06C982A-29ED-4D84-A554-05EE9B088F7E}"/>
                </a:ext>
              </a:extLst>
            </p:cNvPr>
            <p:cNvSpPr/>
            <p:nvPr/>
          </p:nvSpPr>
          <p:spPr>
            <a:xfrm>
              <a:off x="433952" y="1115878"/>
              <a:ext cx="1921789" cy="574212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84CE375-5C3E-4A7C-B333-4E07525FCD00}"/>
                </a:ext>
              </a:extLst>
            </p:cNvPr>
            <p:cNvSpPr/>
            <p:nvPr/>
          </p:nvSpPr>
          <p:spPr>
            <a:xfrm>
              <a:off x="433948" y="1115877"/>
              <a:ext cx="1921789" cy="289447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5C98EE6-7B3E-4C1B-A327-19CE6FB8D4A4}"/>
                </a:ext>
              </a:extLst>
            </p:cNvPr>
            <p:cNvSpPr/>
            <p:nvPr/>
          </p:nvSpPr>
          <p:spPr>
            <a:xfrm>
              <a:off x="433948" y="4225309"/>
              <a:ext cx="1921789" cy="805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7933687-15B3-4285-88DB-583749441118}"/>
                </a:ext>
              </a:extLst>
            </p:cNvPr>
            <p:cNvSpPr/>
            <p:nvPr/>
          </p:nvSpPr>
          <p:spPr>
            <a:xfrm>
              <a:off x="433948" y="5161365"/>
              <a:ext cx="1921789" cy="805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3736C3-188E-4FE9-8CB5-AB20DEF406E9}"/>
                </a:ext>
              </a:extLst>
            </p:cNvPr>
            <p:cNvSpPr/>
            <p:nvPr/>
          </p:nvSpPr>
          <p:spPr>
            <a:xfrm>
              <a:off x="433948" y="6084242"/>
              <a:ext cx="1921789" cy="805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91C961-897B-41CC-AD23-B9F9B2CD5169}"/>
                </a:ext>
              </a:extLst>
            </p:cNvPr>
            <p:cNvSpPr txBox="1"/>
            <p:nvPr/>
          </p:nvSpPr>
          <p:spPr>
            <a:xfrm>
              <a:off x="2355731" y="1284336"/>
              <a:ext cx="6373677" cy="27463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Angiogenesis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↑ Migration of endothelial cells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↑ mitosis of endothelial cells</a:t>
              </a:r>
            </a:p>
            <a:p>
              <a:r>
                <a:rPr lang="el-GR" b="0" i="0" dirty="0">
                  <a:solidFill>
                    <a:srgbClr val="202122"/>
                  </a:solidFill>
                  <a:effectLst/>
                  <a:latin typeface="Arial" panose="020B0604020202020204" pitchFamily="34" charset="0"/>
                </a:rPr>
                <a:t>↑ </a:t>
              </a:r>
              <a:r>
                <a:rPr lang="el-GR" b="0" i="0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hlinkClick r:id="rId5" tooltip="Αvβ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α</a:t>
              </a:r>
              <a:r>
                <a:rPr lang="en-US" b="0" i="0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hlinkClick r:id="rId5" tooltip="Αvβ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v</a:t>
              </a:r>
              <a:r>
                <a:rPr lang="el-GR" b="0" i="0" strike="noStrike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  <a:hlinkClick r:id="rId5" tooltip="Αvβ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β3</a:t>
              </a:r>
              <a:r>
                <a:rPr lang="el-GR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r>
                <a:rPr lang="en-US" b="0" i="0" dirty="0"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activity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↑ Matrix metalloproteinase activity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creation of blood vessel lumen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creates fenestrations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Chemotactic for macrophages and granulocytes </a:t>
              </a:r>
            </a:p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Vasodilation (indirectly by NO release)</a:t>
              </a:r>
            </a:p>
            <a:p>
              <a:r>
                <a:rPr lang="en-US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Lymphangiogenesis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C1E1E8-0BC0-47DA-A0E0-DAFB2E9A507D}"/>
                </a:ext>
              </a:extLst>
            </p:cNvPr>
            <p:cNvSpPr txBox="1"/>
            <p:nvPr/>
          </p:nvSpPr>
          <p:spPr>
            <a:xfrm>
              <a:off x="499941" y="2204048"/>
              <a:ext cx="1731345" cy="6201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VEGF-A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936EBCF-4874-4F54-BF6F-0B9BC23949CB}"/>
                </a:ext>
              </a:extLst>
            </p:cNvPr>
            <p:cNvSpPr txBox="1"/>
            <p:nvPr/>
          </p:nvSpPr>
          <p:spPr>
            <a:xfrm>
              <a:off x="682303" y="6236185"/>
              <a:ext cx="1437990" cy="50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VEGF-D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FDE7154-226F-42DF-AA5B-233EDFDE8018}"/>
                </a:ext>
              </a:extLst>
            </p:cNvPr>
            <p:cNvSpPr txBox="1"/>
            <p:nvPr/>
          </p:nvSpPr>
          <p:spPr>
            <a:xfrm>
              <a:off x="633960" y="5286632"/>
              <a:ext cx="1468986" cy="50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VEGF-C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94AE3A0-EE7D-4AE8-BD9D-63D7F81A005C}"/>
                </a:ext>
              </a:extLst>
            </p:cNvPr>
            <p:cNvSpPr txBox="1"/>
            <p:nvPr/>
          </p:nvSpPr>
          <p:spPr>
            <a:xfrm>
              <a:off x="601851" y="4374571"/>
              <a:ext cx="1598895" cy="50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VEGF-B</a:t>
              </a:r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8767AC-A749-4F59-B1A9-B99DD4DA10DF}"/>
                </a:ext>
              </a:extLst>
            </p:cNvPr>
            <p:cNvSpPr txBox="1"/>
            <p:nvPr/>
          </p:nvSpPr>
          <p:spPr>
            <a:xfrm>
              <a:off x="898896" y="415055"/>
              <a:ext cx="991891" cy="50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Type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8AB0141-1ECE-4BAD-B9A3-81660DF07819}"/>
                </a:ext>
              </a:extLst>
            </p:cNvPr>
            <p:cNvSpPr txBox="1"/>
            <p:nvPr/>
          </p:nvSpPr>
          <p:spPr>
            <a:xfrm>
              <a:off x="5542569" y="415055"/>
              <a:ext cx="1573675" cy="50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Function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ADE217C-2E1D-463E-8436-EBC47385CE62}"/>
                </a:ext>
              </a:extLst>
            </p:cNvPr>
            <p:cNvSpPr/>
            <p:nvPr/>
          </p:nvSpPr>
          <p:spPr>
            <a:xfrm>
              <a:off x="2355731" y="4225308"/>
              <a:ext cx="8710038" cy="805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A32BD42-80E9-409E-BA6F-0064D2C1A980}"/>
                </a:ext>
              </a:extLst>
            </p:cNvPr>
            <p:cNvSpPr/>
            <p:nvPr/>
          </p:nvSpPr>
          <p:spPr>
            <a:xfrm>
              <a:off x="2355731" y="5162010"/>
              <a:ext cx="8614477" cy="805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D42B9FA-7A24-4235-951E-114EE8546A06}"/>
                </a:ext>
              </a:extLst>
            </p:cNvPr>
            <p:cNvSpPr/>
            <p:nvPr/>
          </p:nvSpPr>
          <p:spPr>
            <a:xfrm>
              <a:off x="2355731" y="6084242"/>
              <a:ext cx="8614477" cy="80591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18CEF2B5-A97F-49D5-8858-6D94F7BAE8AF}"/>
              </a:ext>
            </a:extLst>
          </p:cNvPr>
          <p:cNvSpPr txBox="1"/>
          <p:nvPr/>
        </p:nvSpPr>
        <p:spPr>
          <a:xfrm>
            <a:off x="2325413" y="4267595"/>
            <a:ext cx="637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Embryonic angiogenesis (myocardial tissue, to be specific)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119C0C3-127A-4333-BAB5-693C3FFEE171}"/>
              </a:ext>
            </a:extLst>
          </p:cNvPr>
          <p:cNvSpPr txBox="1"/>
          <p:nvPr/>
        </p:nvSpPr>
        <p:spPr>
          <a:xfrm>
            <a:off x="2325413" y="5228764"/>
            <a:ext cx="6378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Lymphangiogenesis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033A82-907F-4B33-9512-BE648A3EE835}"/>
              </a:ext>
            </a:extLst>
          </p:cNvPr>
          <p:cNvSpPr txBox="1"/>
          <p:nvPr/>
        </p:nvSpPr>
        <p:spPr>
          <a:xfrm>
            <a:off x="2288384" y="6166665"/>
            <a:ext cx="6378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Needed for the development of lymphatic vasculature surrounding lung bronchioles</a:t>
            </a:r>
          </a:p>
        </p:txBody>
      </p:sp>
      <p:pic>
        <p:nvPicPr>
          <p:cNvPr id="34" name="5FD22E1A">
            <a:hlinkClick r:id="" action="ppaction://media"/>
            <a:extLst>
              <a:ext uri="{FF2B5EF4-FFF2-40B4-BE49-F238E27FC236}">
                <a16:creationId xmlns:a16="http://schemas.microsoft.com/office/drawing/2014/main" id="{757A8809-9176-434D-8F43-9268BF3F2F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530615" y="26783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9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94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03A81-BB0D-4F2C-A55F-60CFA85069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34" t="13115" r="25202" b="12569"/>
          <a:stretch/>
        </p:blipFill>
        <p:spPr>
          <a:xfrm>
            <a:off x="6673291" y="310434"/>
            <a:ext cx="5518709" cy="5096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B9E85E-C24B-4A5F-AFE4-AEBC74AEC9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4500" y1="74245" x2="43313" y2="71699"/>
                        <a14:backgroundMark x1="43313" y1="71699" x2="45563" y2="72114"/>
                        <a14:backgroundMark x1="45563" y1="72114" x2="45563" y2="72114"/>
                      </a14:backgroundRemoval>
                    </a14:imgEffect>
                  </a14:imgLayer>
                </a14:imgProps>
              </a:ext>
            </a:extLst>
          </a:blip>
          <a:srcRect l="18927" t="14451" r="20412" b="16703"/>
          <a:stretch/>
        </p:blipFill>
        <p:spPr>
          <a:xfrm rot="2304804">
            <a:off x="-424504" y="-1000133"/>
            <a:ext cx="3460723" cy="41461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8E43B9-9972-41B2-A162-E11638C7E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7270" y="-174886"/>
            <a:ext cx="10515600" cy="1325563"/>
          </a:xfrm>
        </p:spPr>
        <p:txBody>
          <a:bodyPr/>
          <a:lstStyle/>
          <a:p>
            <a:r>
              <a:rPr lang="en-US" b="1" dirty="0"/>
              <a:t>Isoforms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1A0E2-C92E-499B-9EE6-D8F5B94AB618}"/>
              </a:ext>
            </a:extLst>
          </p:cNvPr>
          <p:cNvSpPr txBox="1"/>
          <p:nvPr/>
        </p:nvSpPr>
        <p:spPr>
          <a:xfrm>
            <a:off x="514663" y="1635997"/>
            <a:ext cx="60935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are multiple isoforms of VEGF-A that result from alternative splicing of mRNA from a single, 8-exon VEGFA gene.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3228EC-40E6-48AD-A60D-5CCB15B49B2E}"/>
              </a:ext>
            </a:extLst>
          </p:cNvPr>
          <p:cNvSpPr txBox="1"/>
          <p:nvPr/>
        </p:nvSpPr>
        <p:spPr>
          <a:xfrm>
            <a:off x="514663" y="2606638"/>
            <a:ext cx="66106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These are classified into two groups which are referred to according to their terminal exon (exon 8) splice site: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the proximal splice site (denoted </a:t>
            </a:r>
            <a:r>
              <a:rPr lang="en-US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VEGF</a:t>
            </a:r>
            <a:r>
              <a:rPr lang="en-US" sz="1400" baseline="-250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xxx</a:t>
            </a:r>
            <a:r>
              <a:rPr lang="en-US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distal splice site (</a:t>
            </a:r>
            <a:r>
              <a:rPr lang="en-US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VEGF</a:t>
            </a:r>
            <a:r>
              <a:rPr lang="en-US" sz="1400" baseline="-250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xxx</a:t>
            </a:r>
            <a:r>
              <a:rPr lang="en-US" sz="180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b</a:t>
            </a:r>
            <a:r>
              <a:rPr lang="en-US" sz="180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). 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A64C73-B27F-483C-A47C-3772CF479C02}"/>
              </a:ext>
            </a:extLst>
          </p:cNvPr>
          <p:cNvSpPr txBox="1"/>
          <p:nvPr/>
        </p:nvSpPr>
        <p:spPr>
          <a:xfrm>
            <a:off x="514663" y="3942504"/>
            <a:ext cx="661066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addition, alternate splicing of exon 6 and 7 alters their heparin-binding affinity and amino acid number (in humans: VEGF121, VEGF121b, VEGF145, VEGF165, VEGF165b, VEGF189, VEGF206; the rodent orthologs of these proteins contain one fewer amino acids).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24DA58-891E-4EA1-BEA5-376D3FD251F0}"/>
              </a:ext>
            </a:extLst>
          </p:cNvPr>
          <p:cNvSpPr txBox="1"/>
          <p:nvPr/>
        </p:nvSpPr>
        <p:spPr>
          <a:xfrm>
            <a:off x="514663" y="5555369"/>
            <a:ext cx="882287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These domains have important functional consequences for the VEGF splice variants: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terminal (exon 8) splice site determines whether the proteins are pro-angiogenic (proximal splice site, expressed during angiogenesis) or anti-angiogenic (distal splice site, expressed in normal tissues).</a:t>
            </a:r>
          </a:p>
        </p:txBody>
      </p:sp>
      <p:cxnSp>
        <p:nvCxnSpPr>
          <p:cNvPr id="15" name="Google Shape;402;p21">
            <a:extLst>
              <a:ext uri="{FF2B5EF4-FFF2-40B4-BE49-F238E27FC236}">
                <a16:creationId xmlns:a16="http://schemas.microsoft.com/office/drawing/2014/main" id="{4C34F668-D01B-4BD3-9880-D3DD654BDFD7}"/>
              </a:ext>
            </a:extLst>
          </p:cNvPr>
          <p:cNvCxnSpPr/>
          <p:nvPr/>
        </p:nvCxnSpPr>
        <p:spPr>
          <a:xfrm flipH="1" flipV="1">
            <a:off x="-141153" y="5829349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404;p21">
            <a:extLst>
              <a:ext uri="{FF2B5EF4-FFF2-40B4-BE49-F238E27FC236}">
                <a16:creationId xmlns:a16="http://schemas.microsoft.com/office/drawing/2014/main" id="{39A900B8-523B-4524-9139-DD1FCBFB2B82}"/>
              </a:ext>
            </a:extLst>
          </p:cNvPr>
          <p:cNvCxnSpPr/>
          <p:nvPr/>
        </p:nvCxnSpPr>
        <p:spPr>
          <a:xfrm flipV="1">
            <a:off x="-80317" y="1886645"/>
            <a:ext cx="463050" cy="3232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405;p21">
            <a:extLst>
              <a:ext uri="{FF2B5EF4-FFF2-40B4-BE49-F238E27FC236}">
                <a16:creationId xmlns:a16="http://schemas.microsoft.com/office/drawing/2014/main" id="{9855A0D9-47AC-4428-B23F-5D0769BDD7E8}"/>
              </a:ext>
            </a:extLst>
          </p:cNvPr>
          <p:cNvCxnSpPr/>
          <p:nvPr/>
        </p:nvCxnSpPr>
        <p:spPr>
          <a:xfrm flipH="1" flipV="1">
            <a:off x="-122958" y="4166570"/>
            <a:ext cx="463050" cy="11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397;p21">
            <a:extLst>
              <a:ext uri="{FF2B5EF4-FFF2-40B4-BE49-F238E27FC236}">
                <a16:creationId xmlns:a16="http://schemas.microsoft.com/office/drawing/2014/main" id="{E92454E1-E277-48DD-86CD-8BB88B5E481D}"/>
              </a:ext>
            </a:extLst>
          </p:cNvPr>
          <p:cNvSpPr/>
          <p:nvPr/>
        </p:nvSpPr>
        <p:spPr>
          <a:xfrm>
            <a:off x="210628" y="4014652"/>
            <a:ext cx="344209" cy="303837"/>
          </a:xfrm>
          <a:prstGeom prst="rect">
            <a:avLst/>
          </a:prstGeom>
          <a:solidFill>
            <a:srgbClr val="E94B86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" name="Google Shape;397;p21">
            <a:extLst>
              <a:ext uri="{FF2B5EF4-FFF2-40B4-BE49-F238E27FC236}">
                <a16:creationId xmlns:a16="http://schemas.microsoft.com/office/drawing/2014/main" id="{AD830887-7EFA-4824-88A2-E6CFF5A368C3}"/>
              </a:ext>
            </a:extLst>
          </p:cNvPr>
          <p:cNvSpPr/>
          <p:nvPr/>
        </p:nvSpPr>
        <p:spPr>
          <a:xfrm>
            <a:off x="168201" y="5661988"/>
            <a:ext cx="344209" cy="303837"/>
          </a:xfrm>
          <a:prstGeom prst="rect">
            <a:avLst/>
          </a:prstGeom>
          <a:solidFill>
            <a:srgbClr val="FE770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397;p21">
            <a:extLst>
              <a:ext uri="{FF2B5EF4-FFF2-40B4-BE49-F238E27FC236}">
                <a16:creationId xmlns:a16="http://schemas.microsoft.com/office/drawing/2014/main" id="{1FBE5C13-84CE-4A6E-8EA9-B61AECDA5F00}"/>
              </a:ext>
            </a:extLst>
          </p:cNvPr>
          <p:cNvSpPr/>
          <p:nvPr/>
        </p:nvSpPr>
        <p:spPr>
          <a:xfrm>
            <a:off x="225832" y="1734726"/>
            <a:ext cx="344209" cy="303837"/>
          </a:xfrm>
          <a:prstGeom prst="rect">
            <a:avLst/>
          </a:prstGeom>
          <a:solidFill>
            <a:srgbClr val="ECB004">
              <a:lumMod val="7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cxnSp>
        <p:nvCxnSpPr>
          <p:cNvPr id="21" name="Google Shape;402;p21">
            <a:extLst>
              <a:ext uri="{FF2B5EF4-FFF2-40B4-BE49-F238E27FC236}">
                <a16:creationId xmlns:a16="http://schemas.microsoft.com/office/drawing/2014/main" id="{A33168EB-A752-4493-845B-EFC5AF205F87}"/>
              </a:ext>
            </a:extLst>
          </p:cNvPr>
          <p:cNvCxnSpPr/>
          <p:nvPr/>
        </p:nvCxnSpPr>
        <p:spPr>
          <a:xfrm flipH="1" flipV="1">
            <a:off x="-83522" y="2830733"/>
            <a:ext cx="438818" cy="459"/>
          </a:xfrm>
          <a:prstGeom prst="straightConnector1">
            <a:avLst/>
          </a:prstGeom>
          <a:noFill/>
          <a:ln w="19050" cap="flat" cmpd="sng">
            <a:solidFill>
              <a:srgbClr val="2B3B5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397;p21">
            <a:extLst>
              <a:ext uri="{FF2B5EF4-FFF2-40B4-BE49-F238E27FC236}">
                <a16:creationId xmlns:a16="http://schemas.microsoft.com/office/drawing/2014/main" id="{0DE9E811-A7EA-4F6B-B057-09E0C749F044}"/>
              </a:ext>
            </a:extLst>
          </p:cNvPr>
          <p:cNvSpPr/>
          <p:nvPr/>
        </p:nvSpPr>
        <p:spPr>
          <a:xfrm>
            <a:off x="225832" y="2663372"/>
            <a:ext cx="344209" cy="303837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3" name="1C94B353">
            <a:hlinkClick r:id="" action="ppaction://media"/>
            <a:extLst>
              <a:ext uri="{FF2B5EF4-FFF2-40B4-BE49-F238E27FC236}">
                <a16:creationId xmlns:a16="http://schemas.microsoft.com/office/drawing/2014/main" id="{B3EA46B8-32D3-436A-BF98-709D4E2EA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967415" y="550910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82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85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25AAB6-99EE-47AF-88FC-F4685928C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52306">
            <a:off x="-1308689" y="-1978703"/>
            <a:ext cx="5297883" cy="5401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CCECEA-A6DC-4D35-BD01-5484D4AE3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98769"/>
            <a:ext cx="10515600" cy="1325563"/>
          </a:xfrm>
        </p:spPr>
        <p:txBody>
          <a:bodyPr/>
          <a:lstStyle/>
          <a:p>
            <a:r>
              <a:rPr lang="en-US" b="1" dirty="0"/>
              <a:t>Function and Mechanism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5035689-ECBE-4A5D-95AC-2F353F8BC6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214374"/>
              </p:ext>
            </p:extLst>
          </p:nvPr>
        </p:nvGraphicFramePr>
        <p:xfrm>
          <a:off x="0" y="1126794"/>
          <a:ext cx="5866151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427E131-4114-49F1-987A-1697517DB4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396767"/>
            <a:ext cx="6024190" cy="4476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A0D0E7-D62B-4B96-A105-B1864EA0D78D}"/>
              </a:ext>
            </a:extLst>
          </p:cNvPr>
          <p:cNvSpPr txBox="1"/>
          <p:nvPr/>
        </p:nvSpPr>
        <p:spPr>
          <a:xfrm>
            <a:off x="252722" y="2452357"/>
            <a:ext cx="54753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members of the VEGF family stimulate cellular responses by binding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tyrosine kinase receptors (the VEGFRs)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the cell surface, causing them to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dimerize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become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activated through transphosphorylation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although to different sites, times, and extents. </a:t>
            </a:r>
          </a:p>
        </p:txBody>
      </p:sp>
      <p:pic>
        <p:nvPicPr>
          <p:cNvPr id="13" name="361B2D38">
            <a:hlinkClick r:id="" action="ppaction://media"/>
            <a:extLst>
              <a:ext uri="{FF2B5EF4-FFF2-40B4-BE49-F238E27FC236}">
                <a16:creationId xmlns:a16="http://schemas.microsoft.com/office/drawing/2014/main" id="{9CB9FA56-BBBF-489D-AD70-5FC719DDCE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685610" y="46794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</TotalTime>
  <Words>1375</Words>
  <Application>Microsoft Macintosh PowerPoint</Application>
  <PresentationFormat>Widescreen</PresentationFormat>
  <Paragraphs>136</Paragraphs>
  <Slides>15</Slides>
  <Notes>3</Notes>
  <HiddenSlides>0</HiddenSlides>
  <MMClips>14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Wingdings</vt:lpstr>
      <vt:lpstr>Office Theme</vt:lpstr>
      <vt:lpstr>Vascular Endothelial Growth Factor (VEGF) </vt:lpstr>
      <vt:lpstr>Introduction</vt:lpstr>
      <vt:lpstr>PowerPoint Presentation</vt:lpstr>
      <vt:lpstr>History</vt:lpstr>
      <vt:lpstr>Protein structure</vt:lpstr>
      <vt:lpstr>Classification</vt:lpstr>
      <vt:lpstr>PowerPoint Presentation</vt:lpstr>
      <vt:lpstr>Isoforms</vt:lpstr>
      <vt:lpstr>Function and Mechanism</vt:lpstr>
      <vt:lpstr>Receptor</vt:lpstr>
      <vt:lpstr>Roles of VEGF</vt:lpstr>
      <vt:lpstr>Oxygen sensing and expression of VEGF</vt:lpstr>
      <vt:lpstr>Role of VEGF in Disease</vt:lpstr>
      <vt:lpstr>A special case of VEGF: Corona</vt:lpstr>
      <vt:lpstr>References: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Vascular Endothelial Growth Factor (VEGF)</dc:title>
  <dc:creator>Sina</dc:creator>
  <cp:lastModifiedBy>Mahroo Hajimehdi</cp:lastModifiedBy>
  <cp:revision>8</cp:revision>
  <dcterms:created xsi:type="dcterms:W3CDTF">2022-01-09T19:41:20Z</dcterms:created>
  <dcterms:modified xsi:type="dcterms:W3CDTF">2023-09-20T09:19:38Z</dcterms:modified>
</cp:coreProperties>
</file>